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handoutMasterIdLst>
    <p:handoutMasterId r:id="rId32"/>
  </p:handoutMasterIdLst>
  <p:sldIdLst>
    <p:sldId id="271" r:id="rId3"/>
    <p:sldId id="285" r:id="rId4"/>
    <p:sldId id="297" r:id="rId5"/>
    <p:sldId id="298" r:id="rId6"/>
    <p:sldId id="299" r:id="rId7"/>
    <p:sldId id="300" r:id="rId8"/>
    <p:sldId id="301" r:id="rId9"/>
    <p:sldId id="302" r:id="rId10"/>
    <p:sldId id="303" r:id="rId11"/>
    <p:sldId id="304" r:id="rId12"/>
    <p:sldId id="305" r:id="rId13"/>
    <p:sldId id="306" r:id="rId14"/>
    <p:sldId id="281" r:id="rId15"/>
    <p:sldId id="284" r:id="rId16"/>
    <p:sldId id="269" r:id="rId17"/>
    <p:sldId id="274" r:id="rId18"/>
    <p:sldId id="280" r:id="rId19"/>
    <p:sldId id="272" r:id="rId20"/>
    <p:sldId id="275" r:id="rId21"/>
    <p:sldId id="276" r:id="rId22"/>
    <p:sldId id="290" r:id="rId23"/>
    <p:sldId id="291" r:id="rId24"/>
    <p:sldId id="294" r:id="rId25"/>
    <p:sldId id="278" r:id="rId26"/>
    <p:sldId id="279" r:id="rId27"/>
    <p:sldId id="282" r:id="rId28"/>
    <p:sldId id="283" r:id="rId29"/>
    <p:sldId id="287"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3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7077" autoAdjust="0"/>
  </p:normalViewPr>
  <p:slideViewPr>
    <p:cSldViewPr>
      <p:cViewPr varScale="1">
        <p:scale>
          <a:sx n="73" d="100"/>
          <a:sy n="73" d="100"/>
        </p:scale>
        <p:origin x="-9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F10F21-6D12-4912-AB5D-6322D9113A95}" type="datetimeFigureOut">
              <a:rPr lang="en-US" smtClean="0"/>
              <a:t>11/16/2015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A975CA4-2491-41D6-81ED-D779D30A28CE}" type="slidenum">
              <a:rPr lang="en-US" smtClean="0"/>
              <a:t>‹#›</a:t>
            </a:fld>
            <a:endParaRPr lang="en-US"/>
          </a:p>
        </p:txBody>
      </p:sp>
    </p:spTree>
    <p:extLst>
      <p:ext uri="{BB962C8B-B14F-4D97-AF65-F5344CB8AC3E}">
        <p14:creationId xmlns:p14="http://schemas.microsoft.com/office/powerpoint/2010/main" val="43788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B069DDB-E7A7-4493-8599-9A513E951258}" type="datetimeFigureOut">
              <a:rPr lang="en-US" smtClean="0"/>
              <a:t>11/16/2015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3ADA218-1F3A-4B62-9772-30A719835466}" type="slidenum">
              <a:rPr lang="en-US" smtClean="0"/>
              <a:t>‹#›</a:t>
            </a:fld>
            <a:endParaRPr lang="en-US"/>
          </a:p>
        </p:txBody>
      </p:sp>
    </p:spTree>
    <p:extLst>
      <p:ext uri="{BB962C8B-B14F-4D97-AF65-F5344CB8AC3E}">
        <p14:creationId xmlns:p14="http://schemas.microsoft.com/office/powerpoint/2010/main" val="60830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1</a:t>
            </a:fld>
            <a:endParaRPr lang="en-US"/>
          </a:p>
        </p:txBody>
      </p:sp>
    </p:spTree>
    <p:extLst>
      <p:ext uri="{BB962C8B-B14F-4D97-AF65-F5344CB8AC3E}">
        <p14:creationId xmlns:p14="http://schemas.microsoft.com/office/powerpoint/2010/main" val="46249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10</a:t>
            </a:fld>
            <a:endParaRPr lang="en-US"/>
          </a:p>
        </p:txBody>
      </p:sp>
    </p:spTree>
    <p:extLst>
      <p:ext uri="{BB962C8B-B14F-4D97-AF65-F5344CB8AC3E}">
        <p14:creationId xmlns:p14="http://schemas.microsoft.com/office/powerpoint/2010/main" val="186299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11</a:t>
            </a:fld>
            <a:endParaRPr lang="en-US"/>
          </a:p>
        </p:txBody>
      </p:sp>
    </p:spTree>
    <p:extLst>
      <p:ext uri="{BB962C8B-B14F-4D97-AF65-F5344CB8AC3E}">
        <p14:creationId xmlns:p14="http://schemas.microsoft.com/office/powerpoint/2010/main" val="147528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r>
              <a:rPr lang="en-US" sz="1200" kern="1200" smtClean="0">
                <a:solidFill>
                  <a:schemeClr val="tx1"/>
                </a:solidFill>
                <a:effectLst/>
                <a:latin typeface="+mn-lt"/>
                <a:ea typeface="+mn-ea"/>
                <a:cs typeface="+mn-cs"/>
              </a:rPr>
              <a:t>Gaps are comparisons to highest % (Austin --Round Rock)</a:t>
            </a:r>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2256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13</a:t>
            </a:fld>
            <a:endParaRPr lang="en-US"/>
          </a:p>
        </p:txBody>
      </p:sp>
    </p:spTree>
    <p:extLst>
      <p:ext uri="{BB962C8B-B14F-4D97-AF65-F5344CB8AC3E}">
        <p14:creationId xmlns:p14="http://schemas.microsoft.com/office/powerpoint/2010/main" val="75591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14</a:t>
            </a:fld>
            <a:endParaRPr lang="en-US"/>
          </a:p>
        </p:txBody>
      </p:sp>
    </p:spTree>
    <p:extLst>
      <p:ext uri="{BB962C8B-B14F-4D97-AF65-F5344CB8AC3E}">
        <p14:creationId xmlns:p14="http://schemas.microsoft.com/office/powerpoint/2010/main" val="344514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60000"/>
              </a:lnSpc>
              <a:buNone/>
            </a:pPr>
            <a:r>
              <a:rPr lang="en-US" sz="1200" dirty="0" smtClean="0">
                <a:latin typeface="Candara" panose="020E0502030303020204" pitchFamily="34" charset="0"/>
              </a:rPr>
              <a:t>Huffington Post, 2013. US</a:t>
            </a:r>
            <a:r>
              <a:rPr lang="en-US" sz="1200" baseline="0" dirty="0" smtClean="0">
                <a:latin typeface="Candara" panose="020E0502030303020204" pitchFamily="34" charset="0"/>
              </a:rPr>
              <a:t> has </a:t>
            </a:r>
            <a:r>
              <a:rPr lang="en-US" sz="1200" dirty="0" smtClean="0">
                <a:latin typeface="Candara" panose="020E0502030303020204" pitchFamily="34" charset="0"/>
              </a:rPr>
              <a:t>68.2% percent of households with access to broadband Internet. </a:t>
            </a:r>
          </a:p>
        </p:txBody>
      </p:sp>
      <p:sp>
        <p:nvSpPr>
          <p:cNvPr id="4" name="Slide Number Placeholder 3"/>
          <p:cNvSpPr>
            <a:spLocks noGrp="1"/>
          </p:cNvSpPr>
          <p:nvPr>
            <p:ph type="sldNum" sz="quarter" idx="10"/>
          </p:nvPr>
        </p:nvSpPr>
        <p:spPr/>
        <p:txBody>
          <a:bodyPr/>
          <a:lstStyle/>
          <a:p>
            <a:fld id="{23ADA218-1F3A-4B62-9772-30A719835466}" type="slidenum">
              <a:rPr lang="en-US" smtClean="0"/>
              <a:t>15</a:t>
            </a:fld>
            <a:endParaRPr lang="en-US"/>
          </a:p>
        </p:txBody>
      </p:sp>
    </p:spTree>
    <p:extLst>
      <p:ext uri="{BB962C8B-B14F-4D97-AF65-F5344CB8AC3E}">
        <p14:creationId xmlns:p14="http://schemas.microsoft.com/office/powerpoint/2010/main" val="253994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16</a:t>
            </a:fld>
            <a:endParaRPr lang="en-US"/>
          </a:p>
        </p:txBody>
      </p:sp>
    </p:spTree>
    <p:extLst>
      <p:ext uri="{BB962C8B-B14F-4D97-AF65-F5344CB8AC3E}">
        <p14:creationId xmlns:p14="http://schemas.microsoft.com/office/powerpoint/2010/main" val="371271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17</a:t>
            </a:fld>
            <a:endParaRPr lang="en-US"/>
          </a:p>
        </p:txBody>
      </p:sp>
    </p:spTree>
    <p:extLst>
      <p:ext uri="{BB962C8B-B14F-4D97-AF65-F5344CB8AC3E}">
        <p14:creationId xmlns:p14="http://schemas.microsoft.com/office/powerpoint/2010/main" val="135563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ndara" panose="020E0502030303020204" pitchFamily="34" charset="0"/>
              </a:rPr>
              <a:t>In the digital age, it is no longer a luxury to equip all children with literacy, technology and media literacy skills vital to lifelong educational and economic opportunity.  </a:t>
            </a:r>
          </a:p>
          <a:p>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18</a:t>
            </a:fld>
            <a:endParaRPr lang="en-US"/>
          </a:p>
        </p:txBody>
      </p:sp>
    </p:spTree>
    <p:extLst>
      <p:ext uri="{BB962C8B-B14F-4D97-AF65-F5344CB8AC3E}">
        <p14:creationId xmlns:p14="http://schemas.microsoft.com/office/powerpoint/2010/main" val="421785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ndara" panose="020E0502030303020204" pitchFamily="34" charset="0"/>
              </a:rPr>
              <a:t>In the digital age, it is no longer a luxury to equip all children with literacy, technology and media literacy skills vital to lifelong educational and economic opportunity.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ndara" panose="020E05020303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Middleton, Karen L., and </a:t>
            </a:r>
            <a:r>
              <a:rPr lang="en-US" sz="1200" kern="1200" dirty="0" err="1" smtClean="0">
                <a:solidFill>
                  <a:schemeClr val="tx1"/>
                </a:solidFill>
                <a:effectLst/>
                <a:latin typeface="+mn-lt"/>
                <a:ea typeface="+mn-ea"/>
                <a:cs typeface="+mn-cs"/>
              </a:rPr>
              <a:t>Valrie</a:t>
            </a:r>
            <a:r>
              <a:rPr lang="en-US" sz="1200" kern="1200" dirty="0" smtClean="0">
                <a:solidFill>
                  <a:schemeClr val="tx1"/>
                </a:solidFill>
                <a:effectLst/>
                <a:latin typeface="+mn-lt"/>
                <a:ea typeface="+mn-ea"/>
                <a:cs typeface="+mn-cs"/>
              </a:rPr>
              <a:t> Chambers. "Approaching digital equity: is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the new leveler?." </a:t>
            </a:r>
            <a:r>
              <a:rPr lang="en-US" sz="1200" i="1" kern="1200" dirty="0" smtClean="0">
                <a:solidFill>
                  <a:schemeClr val="tx1"/>
                </a:solidFill>
                <a:effectLst/>
                <a:latin typeface="+mn-lt"/>
                <a:ea typeface="+mn-ea"/>
                <a:cs typeface="+mn-cs"/>
              </a:rPr>
              <a:t>Information Technology &amp; People</a:t>
            </a:r>
            <a:r>
              <a:rPr lang="en-US" sz="1200" kern="1200" dirty="0" smtClean="0">
                <a:solidFill>
                  <a:schemeClr val="tx1"/>
                </a:solidFill>
                <a:effectLst/>
                <a:latin typeface="+mn-lt"/>
                <a:ea typeface="+mn-ea"/>
                <a:cs typeface="+mn-cs"/>
              </a:rPr>
              <a:t> 23.1 (2010): 4-22.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ndara" panose="020E0502030303020204" pitchFamily="34" charset="0"/>
            </a:endParaRPr>
          </a:p>
          <a:p>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19</a:t>
            </a:fld>
            <a:endParaRPr lang="en-US"/>
          </a:p>
        </p:txBody>
      </p:sp>
    </p:spTree>
    <p:extLst>
      <p:ext uri="{BB962C8B-B14F-4D97-AF65-F5344CB8AC3E}">
        <p14:creationId xmlns:p14="http://schemas.microsoft.com/office/powerpoint/2010/main" val="4750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a:t>
            </a:fld>
            <a:endParaRPr lang="en-US"/>
          </a:p>
        </p:txBody>
      </p:sp>
    </p:spTree>
    <p:extLst>
      <p:ext uri="{BB962C8B-B14F-4D97-AF65-F5344CB8AC3E}">
        <p14:creationId xmlns:p14="http://schemas.microsoft.com/office/powerpoint/2010/main" val="176790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ndara" panose="020E0502030303020204" pitchFamily="34" charset="0"/>
                <a:cs typeface="Times New Roman" panose="02020603050405020304" pitchFamily="18" charset="0"/>
                <a:sym typeface="Wingdings" panose="05000000000000000000" pitchFamily="2" charset="2"/>
              </a:rPr>
              <a:t>digital economy (which includes not only e-commerce, but the cost of online access via broadband-subscription fees) </a:t>
            </a:r>
          </a:p>
          <a:p>
            <a:endParaRPr lang="en-US" sz="1200" dirty="0" smtClean="0">
              <a:latin typeface="Candara" panose="020E0502030303020204" pitchFamily="34" charset="0"/>
              <a:cs typeface="Times New Roman" panose="02020603050405020304" pitchFamily="18" charset="0"/>
              <a:sym typeface="Wingdings" panose="05000000000000000000" pitchFamily="2" charset="2"/>
            </a:endParaRPr>
          </a:p>
          <a:p>
            <a:r>
              <a:rPr lang="en-US" sz="1200" dirty="0" smtClean="0">
                <a:latin typeface="Candara" panose="020E0502030303020204" pitchFamily="34" charset="0"/>
                <a:cs typeface="Times New Roman" panose="02020603050405020304" pitchFamily="18" charset="0"/>
                <a:sym typeface="Wingdings" panose="05000000000000000000" pitchFamily="2" charset="2"/>
              </a:rPr>
              <a:t>Source: Time</a:t>
            </a:r>
            <a:r>
              <a:rPr lang="en-US" sz="1200" baseline="0" dirty="0" smtClean="0">
                <a:latin typeface="Candara" panose="020E0502030303020204" pitchFamily="34" charset="0"/>
                <a:cs typeface="Times New Roman" panose="02020603050405020304" pitchFamily="18" charset="0"/>
                <a:sym typeface="Wingdings" panose="05000000000000000000" pitchFamily="2" charset="2"/>
              </a:rPr>
              <a:t> Magazine, Jan 22, 2014</a:t>
            </a:r>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20</a:t>
            </a:fld>
            <a:endParaRPr lang="en-US"/>
          </a:p>
        </p:txBody>
      </p:sp>
    </p:spTree>
    <p:extLst>
      <p:ext uri="{BB962C8B-B14F-4D97-AF65-F5344CB8AC3E}">
        <p14:creationId xmlns:p14="http://schemas.microsoft.com/office/powerpoint/2010/main" val="285667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The extent of and continuing increase in inequality in the United States greatly concern me.”   - Janet Yellen, Chair, Board of Governors of the Federal Reserve System</a:t>
            </a:r>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21</a:t>
            </a:fld>
            <a:endParaRPr lang="en-US"/>
          </a:p>
        </p:txBody>
      </p:sp>
    </p:spTree>
    <p:extLst>
      <p:ext uri="{BB962C8B-B14F-4D97-AF65-F5344CB8AC3E}">
        <p14:creationId xmlns:p14="http://schemas.microsoft.com/office/powerpoint/2010/main" val="172077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22</a:t>
            </a:fld>
            <a:endParaRPr lang="en-US"/>
          </a:p>
        </p:txBody>
      </p:sp>
    </p:spTree>
    <p:extLst>
      <p:ext uri="{BB962C8B-B14F-4D97-AF65-F5344CB8AC3E}">
        <p14:creationId xmlns:p14="http://schemas.microsoft.com/office/powerpoint/2010/main" val="422716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CFED- The Most Unbanked Places in America. https://cfed.org/newsroom/experts/ethan_geiling/the_most_unbanked_places_in_america/</a:t>
            </a:r>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23</a:t>
            </a:fld>
            <a:endParaRPr lang="en-US"/>
          </a:p>
        </p:txBody>
      </p:sp>
    </p:spTree>
    <p:extLst>
      <p:ext uri="{BB962C8B-B14F-4D97-AF65-F5344CB8AC3E}">
        <p14:creationId xmlns:p14="http://schemas.microsoft.com/office/powerpoint/2010/main" val="102606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Association</a:t>
            </a:r>
            <a:r>
              <a:rPr lang="en-US" baseline="0" dirty="0" smtClean="0"/>
              <a:t> of Telecommunications Officers and Advisers</a:t>
            </a:r>
            <a:endParaRPr lang="en-US" dirty="0"/>
          </a:p>
        </p:txBody>
      </p:sp>
      <p:sp>
        <p:nvSpPr>
          <p:cNvPr id="4" name="Slide Number Placeholder 3"/>
          <p:cNvSpPr>
            <a:spLocks noGrp="1"/>
          </p:cNvSpPr>
          <p:nvPr>
            <p:ph type="sldNum" sz="quarter" idx="10"/>
          </p:nvPr>
        </p:nvSpPr>
        <p:spPr/>
        <p:txBody>
          <a:bodyPr/>
          <a:lstStyle/>
          <a:p>
            <a:fld id="{23ADA218-1F3A-4B62-9772-30A719835466}" type="slidenum">
              <a:rPr lang="en-US" smtClean="0"/>
              <a:t>24</a:t>
            </a:fld>
            <a:endParaRPr lang="en-US"/>
          </a:p>
        </p:txBody>
      </p:sp>
    </p:spTree>
    <p:extLst>
      <p:ext uri="{BB962C8B-B14F-4D97-AF65-F5344CB8AC3E}">
        <p14:creationId xmlns:p14="http://schemas.microsoft.com/office/powerpoint/2010/main" val="335680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25</a:t>
            </a:fld>
            <a:endParaRPr lang="en-US"/>
          </a:p>
        </p:txBody>
      </p:sp>
    </p:spTree>
    <p:extLst>
      <p:ext uri="{BB962C8B-B14F-4D97-AF65-F5344CB8AC3E}">
        <p14:creationId xmlns:p14="http://schemas.microsoft.com/office/powerpoint/2010/main" val="2208760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26</a:t>
            </a:fld>
            <a:endParaRPr lang="en-US"/>
          </a:p>
        </p:txBody>
      </p:sp>
    </p:spTree>
    <p:extLst>
      <p:ext uri="{BB962C8B-B14F-4D97-AF65-F5344CB8AC3E}">
        <p14:creationId xmlns:p14="http://schemas.microsoft.com/office/powerpoint/2010/main" val="427260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27</a:t>
            </a:fld>
            <a:endParaRPr lang="en-US"/>
          </a:p>
        </p:txBody>
      </p:sp>
    </p:spTree>
    <p:extLst>
      <p:ext uri="{BB962C8B-B14F-4D97-AF65-F5344CB8AC3E}">
        <p14:creationId xmlns:p14="http://schemas.microsoft.com/office/powerpoint/2010/main" val="57669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28</a:t>
            </a:fld>
            <a:endParaRPr lang="en-US"/>
          </a:p>
        </p:txBody>
      </p:sp>
    </p:spTree>
    <p:extLst>
      <p:ext uri="{BB962C8B-B14F-4D97-AF65-F5344CB8AC3E}">
        <p14:creationId xmlns:p14="http://schemas.microsoft.com/office/powerpoint/2010/main" val="8774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3</a:t>
            </a:fld>
            <a:endParaRPr lang="en-US"/>
          </a:p>
        </p:txBody>
      </p:sp>
    </p:spTree>
    <p:extLst>
      <p:ext uri="{BB962C8B-B14F-4D97-AF65-F5344CB8AC3E}">
        <p14:creationId xmlns:p14="http://schemas.microsoft.com/office/powerpoint/2010/main" val="249266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4</a:t>
            </a:fld>
            <a:endParaRPr lang="en-US"/>
          </a:p>
        </p:txBody>
      </p:sp>
    </p:spTree>
    <p:extLst>
      <p:ext uri="{BB962C8B-B14F-4D97-AF65-F5344CB8AC3E}">
        <p14:creationId xmlns:p14="http://schemas.microsoft.com/office/powerpoint/2010/main" val="40768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5</a:t>
            </a:fld>
            <a:endParaRPr lang="en-US"/>
          </a:p>
        </p:txBody>
      </p:sp>
    </p:spTree>
    <p:extLst>
      <p:ext uri="{BB962C8B-B14F-4D97-AF65-F5344CB8AC3E}">
        <p14:creationId xmlns:p14="http://schemas.microsoft.com/office/powerpoint/2010/main" val="312401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6</a:t>
            </a:fld>
            <a:endParaRPr lang="en-US"/>
          </a:p>
        </p:txBody>
      </p:sp>
    </p:spTree>
    <p:extLst>
      <p:ext uri="{BB962C8B-B14F-4D97-AF65-F5344CB8AC3E}">
        <p14:creationId xmlns:p14="http://schemas.microsoft.com/office/powerpoint/2010/main" val="256578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7</a:t>
            </a:fld>
            <a:endParaRPr lang="en-US"/>
          </a:p>
        </p:txBody>
      </p:sp>
    </p:spTree>
    <p:extLst>
      <p:ext uri="{BB962C8B-B14F-4D97-AF65-F5344CB8AC3E}">
        <p14:creationId xmlns:p14="http://schemas.microsoft.com/office/powerpoint/2010/main" val="12870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8</a:t>
            </a:fld>
            <a:endParaRPr lang="en-US"/>
          </a:p>
        </p:txBody>
      </p:sp>
    </p:spTree>
    <p:extLst>
      <p:ext uri="{BB962C8B-B14F-4D97-AF65-F5344CB8AC3E}">
        <p14:creationId xmlns:p14="http://schemas.microsoft.com/office/powerpoint/2010/main" val="309979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DA218-1F3A-4B62-9772-30A719835466}" type="slidenum">
              <a:rPr lang="en-US" smtClean="0"/>
              <a:t>9</a:t>
            </a:fld>
            <a:endParaRPr lang="en-US"/>
          </a:p>
        </p:txBody>
      </p:sp>
    </p:spTree>
    <p:extLst>
      <p:ext uri="{BB962C8B-B14F-4D97-AF65-F5344CB8AC3E}">
        <p14:creationId xmlns:p14="http://schemas.microsoft.com/office/powerpoint/2010/main" val="379065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92" y="-34119"/>
            <a:ext cx="9234984" cy="6926238"/>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0" y="6307776"/>
            <a:ext cx="9144000" cy="550224"/>
          </a:xfrm>
          <a:prstGeom prst="rect">
            <a:avLst/>
          </a:prstGeom>
          <a:solidFill>
            <a:srgbClr val="A2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48400"/>
            <a:ext cx="9144000" cy="118753"/>
          </a:xfrm>
          <a:prstGeom prst="rect">
            <a:avLst/>
          </a:prstGeom>
        </p:spPr>
      </p:pic>
    </p:spTree>
    <p:extLst>
      <p:ext uri="{BB962C8B-B14F-4D97-AF65-F5344CB8AC3E}">
        <p14:creationId xmlns:p14="http://schemas.microsoft.com/office/powerpoint/2010/main" val="2729151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24124"/>
                </a:solidFill>
              </a:defRPr>
            </a:lvl1pPr>
          </a:lstStyle>
          <a:p>
            <a:r>
              <a:rPr lang="en-US" smtClean="0"/>
              <a:t>Click to edit Master title style</a:t>
            </a:r>
            <a:endParaRPr lang="en-US"/>
          </a:p>
        </p:txBody>
      </p:sp>
      <p:pic>
        <p:nvPicPr>
          <p:cNvPr id="6" name="Picture 5"/>
          <p:cNvPicPr>
            <a:picLocks/>
          </p:cNvPicPr>
          <p:nvPr userDrawn="1"/>
        </p:nvPicPr>
        <p:blipFill rotWithShape="1">
          <a:blip r:embed="rId2">
            <a:extLst>
              <a:ext uri="{28A0092B-C50C-407E-A947-70E740481C1C}">
                <a14:useLocalDpi xmlns:a14="http://schemas.microsoft.com/office/drawing/2010/main" val="0"/>
              </a:ext>
            </a:extLst>
          </a:blip>
          <a:srcRect t="59699" b="26475"/>
          <a:stretch/>
        </p:blipFill>
        <p:spPr>
          <a:xfrm>
            <a:off x="-28433" y="6677669"/>
            <a:ext cx="9189720" cy="21488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33" y="6586253"/>
            <a:ext cx="9189720" cy="119347"/>
          </a:xfrm>
          <a:prstGeom prst="rect">
            <a:avLst/>
          </a:prstGeom>
        </p:spPr>
      </p:pic>
    </p:spTree>
    <p:extLst>
      <p:ext uri="{BB962C8B-B14F-4D97-AF65-F5344CB8AC3E}">
        <p14:creationId xmlns:p14="http://schemas.microsoft.com/office/powerpoint/2010/main" val="3620412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608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79248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609600" y="612775"/>
            <a:ext cx="7924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367338"/>
            <a:ext cx="79248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p:cNvPicPr>
          <p:nvPr userDrawn="1"/>
        </p:nvPicPr>
        <p:blipFill rotWithShape="1">
          <a:blip r:embed="rId2">
            <a:extLst>
              <a:ext uri="{28A0092B-C50C-407E-A947-70E740481C1C}">
                <a14:useLocalDpi xmlns:a14="http://schemas.microsoft.com/office/drawing/2010/main" val="0"/>
              </a:ext>
            </a:extLst>
          </a:blip>
          <a:srcRect t="45873" b="26475"/>
          <a:stretch/>
        </p:blipFill>
        <p:spPr>
          <a:xfrm>
            <a:off x="-28433" y="6462785"/>
            <a:ext cx="9189720" cy="42976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00800"/>
            <a:ext cx="9144000" cy="118753"/>
          </a:xfrm>
          <a:prstGeom prst="rect">
            <a:avLst/>
          </a:prstGeom>
        </p:spPr>
      </p:pic>
    </p:spTree>
    <p:extLst>
      <p:ext uri="{BB962C8B-B14F-4D97-AF65-F5344CB8AC3E}">
        <p14:creationId xmlns:p14="http://schemas.microsoft.com/office/powerpoint/2010/main" val="2425485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99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92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74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5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9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89" y="-47767"/>
            <a:ext cx="9271378" cy="6953534"/>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817093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59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503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30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91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91" y="-40943"/>
            <a:ext cx="9253182" cy="693988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4600" y="-2057400"/>
            <a:ext cx="8458200" cy="8056436"/>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Rectangle 8"/>
          <p:cNvSpPr/>
          <p:nvPr userDrawn="1"/>
        </p:nvSpPr>
        <p:spPr>
          <a:xfrm>
            <a:off x="0" y="6307776"/>
            <a:ext cx="9144000" cy="550224"/>
          </a:xfrm>
          <a:prstGeom prst="rect">
            <a:avLst/>
          </a:prstGeom>
          <a:solidFill>
            <a:srgbClr val="A2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48400"/>
            <a:ext cx="9144000" cy="118753"/>
          </a:xfrm>
          <a:prstGeom prst="rect">
            <a:avLst/>
          </a:prstGeom>
        </p:spPr>
      </p:pic>
    </p:spTree>
    <p:extLst>
      <p:ext uri="{BB962C8B-B14F-4D97-AF65-F5344CB8AC3E}">
        <p14:creationId xmlns:p14="http://schemas.microsoft.com/office/powerpoint/2010/main" val="4284099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p:cNvPicPr>
          <p:nvPr userDrawn="1"/>
        </p:nvPicPr>
        <p:blipFill rotWithShape="1">
          <a:blip r:embed="rId2">
            <a:extLst>
              <a:ext uri="{28A0092B-C50C-407E-A947-70E740481C1C}">
                <a14:useLocalDpi xmlns:a14="http://schemas.microsoft.com/office/drawing/2010/main" val="0"/>
              </a:ext>
            </a:extLst>
          </a:blip>
          <a:srcRect t="45873" b="26475"/>
          <a:stretch/>
        </p:blipFill>
        <p:spPr>
          <a:xfrm>
            <a:off x="-28433" y="6462785"/>
            <a:ext cx="9189720" cy="42976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33" y="6400207"/>
            <a:ext cx="9189720" cy="119347"/>
          </a:xfrm>
          <a:prstGeom prst="rect">
            <a:avLst/>
          </a:prstGeom>
        </p:spPr>
      </p:pic>
    </p:spTree>
    <p:extLst>
      <p:ext uri="{BB962C8B-B14F-4D97-AF65-F5344CB8AC3E}">
        <p14:creationId xmlns:p14="http://schemas.microsoft.com/office/powerpoint/2010/main" val="69010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33" y="-1"/>
            <a:ext cx="9189720" cy="1295401"/>
          </a:xfrm>
          <a:prstGeom prst="rect">
            <a:avLst/>
          </a:prstGeom>
        </p:spPr>
      </p:pic>
      <p:pic>
        <p:nvPicPr>
          <p:cNvPr id="10" name="Picture 9"/>
          <p:cNvPicPr>
            <a:picLocks/>
          </p:cNvPicPr>
          <p:nvPr userDrawn="1"/>
        </p:nvPicPr>
        <p:blipFill rotWithShape="1">
          <a:blip r:embed="rId3">
            <a:extLst>
              <a:ext uri="{28A0092B-C50C-407E-A947-70E740481C1C}">
                <a14:useLocalDpi xmlns:a14="http://schemas.microsoft.com/office/drawing/2010/main" val="0"/>
              </a:ext>
            </a:extLst>
          </a:blip>
          <a:srcRect t="59699" b="26475"/>
          <a:stretch/>
        </p:blipFill>
        <p:spPr>
          <a:xfrm>
            <a:off x="-28433" y="6677669"/>
            <a:ext cx="9189720" cy="21488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433" y="6586253"/>
            <a:ext cx="9189720" cy="119347"/>
          </a:xfrm>
          <a:prstGeom prst="rect">
            <a:avLst/>
          </a:prstGeom>
        </p:spPr>
      </p:pic>
    </p:spTree>
    <p:extLst>
      <p:ext uri="{BB962C8B-B14F-4D97-AF65-F5344CB8AC3E}">
        <p14:creationId xmlns:p14="http://schemas.microsoft.com/office/powerpoint/2010/main" val="3689657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17" name="Group 16"/>
          <p:cNvGrpSpPr/>
          <p:nvPr userDrawn="1"/>
        </p:nvGrpSpPr>
        <p:grpSpPr>
          <a:xfrm>
            <a:off x="-152400" y="152400"/>
            <a:ext cx="9448800" cy="999699"/>
            <a:chOff x="-152400" y="371901"/>
            <a:chExt cx="9448800" cy="999699"/>
          </a:xfrm>
        </p:grpSpPr>
        <p:sp>
          <p:nvSpPr>
            <p:cNvPr id="7" name="Rectangle 6"/>
            <p:cNvSpPr/>
            <p:nvPr userDrawn="1"/>
          </p:nvSpPr>
          <p:spPr>
            <a:xfrm>
              <a:off x="-152400" y="381000"/>
              <a:ext cx="9448800" cy="990600"/>
            </a:xfrm>
            <a:prstGeom prst="rect">
              <a:avLst/>
            </a:prstGeom>
            <a:solidFill>
              <a:srgbClr val="558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152400" y="371901"/>
              <a:ext cx="9448800" cy="0"/>
            </a:xfrm>
            <a:prstGeom prst="line">
              <a:avLst/>
            </a:prstGeom>
            <a:ln w="28575">
              <a:solidFill>
                <a:srgbClr val="A2412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52400" y="1371600"/>
              <a:ext cx="9448800" cy="0"/>
            </a:xfrm>
            <a:prstGeom prst="line">
              <a:avLst/>
            </a:prstGeom>
            <a:ln w="28575">
              <a:solidFill>
                <a:srgbClr val="A24124"/>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7096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4002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8186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3312"/>
            <a:ext cx="4040188" cy="3875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875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007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433" y="-1"/>
            <a:ext cx="9189720" cy="1295401"/>
          </a:xfrm>
          <a:prstGeom prst="rect">
            <a:avLst/>
          </a:prstGeom>
        </p:spPr>
      </p:pic>
      <p:pic>
        <p:nvPicPr>
          <p:cNvPr id="8" name="Picture 7"/>
          <p:cNvPicPr>
            <a:picLocks/>
          </p:cNvPicPr>
          <p:nvPr userDrawn="1"/>
        </p:nvPicPr>
        <p:blipFill rotWithShape="1">
          <a:blip r:embed="rId15">
            <a:extLst>
              <a:ext uri="{28A0092B-C50C-407E-A947-70E740481C1C}">
                <a14:useLocalDpi xmlns:a14="http://schemas.microsoft.com/office/drawing/2010/main" val="0"/>
              </a:ext>
            </a:extLst>
          </a:blip>
          <a:srcRect t="45873" b="26475"/>
          <a:stretch/>
        </p:blipFill>
        <p:spPr>
          <a:xfrm>
            <a:off x="-28433" y="6504432"/>
            <a:ext cx="9189720" cy="429768"/>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433" y="6442446"/>
            <a:ext cx="9189720" cy="119347"/>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327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b="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6299E-8747-4C9C-810F-78E73D20E666}" type="datetimeFigureOut">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C90F7-D626-4771-B4C0-F65A882D1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4970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98" t="77453" r="60390" b="18657"/>
          <a:stretch/>
        </p:blipFill>
        <p:spPr bwMode="auto">
          <a:xfrm>
            <a:off x="-152400" y="6491078"/>
            <a:ext cx="9501351" cy="49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1406" t="2" b="-2"/>
          <a:stretch/>
        </p:blipFill>
        <p:spPr>
          <a:xfrm>
            <a:off x="-83128" y="6384201"/>
            <a:ext cx="8113951" cy="106877"/>
          </a:xfrm>
          <a:prstGeom prst="rect">
            <a:avLst/>
          </a:prstGeom>
        </p:spPr>
      </p:pic>
      <p:pic>
        <p:nvPicPr>
          <p:cNvPr id="9"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66188" t="2" r="18290" b="-2"/>
          <a:stretch/>
        </p:blipFill>
        <p:spPr>
          <a:xfrm>
            <a:off x="7961585" y="6384202"/>
            <a:ext cx="1277417" cy="106877"/>
          </a:xfrm>
          <a:prstGeom prst="rect">
            <a:avLst/>
          </a:prstGeom>
        </p:spPr>
      </p:pic>
      <p:sp>
        <p:nvSpPr>
          <p:cNvPr id="11" name="Title 3"/>
          <p:cNvSpPr txBox="1">
            <a:spLocks/>
          </p:cNvSpPr>
          <p:nvPr/>
        </p:nvSpPr>
        <p:spPr>
          <a:xfrm>
            <a:off x="0" y="-23648"/>
            <a:ext cx="91440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0" kern="1200">
                <a:solidFill>
                  <a:srgbClr val="A24124"/>
                </a:solidFill>
                <a:latin typeface="Century Gothic" panose="020B0502020202020204" pitchFamily="34" charset="0"/>
                <a:ea typeface="+mj-ea"/>
                <a:cs typeface="+mj-cs"/>
              </a:defRPr>
            </a:lvl1pPr>
          </a:lstStyle>
          <a:p>
            <a:pPr algn="ctr"/>
            <a:r>
              <a:rPr lang="en-US" sz="3200" b="1" dirty="0" smtClean="0">
                <a:solidFill>
                  <a:schemeClr val="bg1"/>
                </a:solidFill>
                <a:latin typeface="Candara" panose="020E0502030303020204" pitchFamily="34" charset="0"/>
              </a:rPr>
              <a:t>Closing </a:t>
            </a:r>
            <a:r>
              <a:rPr lang="en-US" sz="3200" b="1" dirty="0">
                <a:solidFill>
                  <a:schemeClr val="bg1"/>
                </a:solidFill>
                <a:latin typeface="Candara" panose="020E0502030303020204" pitchFamily="34" charset="0"/>
              </a:rPr>
              <a:t>the Digital Divide in the RGV:  </a:t>
            </a:r>
            <a:endParaRPr lang="en-US" sz="3200" b="1" dirty="0" smtClean="0">
              <a:solidFill>
                <a:schemeClr val="bg1"/>
              </a:solidFill>
              <a:latin typeface="Candara" panose="020E0502030303020204" pitchFamily="34" charset="0"/>
            </a:endParaRPr>
          </a:p>
          <a:p>
            <a:pPr algn="ctr"/>
            <a:r>
              <a:rPr lang="en-US" sz="3200" b="1" dirty="0" smtClean="0">
                <a:solidFill>
                  <a:schemeClr val="bg1"/>
                </a:solidFill>
                <a:latin typeface="Candara" panose="020E0502030303020204" pitchFamily="34" charset="0"/>
              </a:rPr>
              <a:t>Why </a:t>
            </a:r>
            <a:r>
              <a:rPr lang="en-US" sz="3200" b="1" dirty="0">
                <a:solidFill>
                  <a:schemeClr val="bg1"/>
                </a:solidFill>
                <a:latin typeface="Candara" panose="020E0502030303020204" pitchFamily="34" charset="0"/>
              </a:rPr>
              <a:t>Digital Equity is Vital for a Strong </a:t>
            </a:r>
            <a:r>
              <a:rPr lang="en-US" sz="3200" b="1" dirty="0" smtClean="0">
                <a:solidFill>
                  <a:schemeClr val="bg1"/>
                </a:solidFill>
                <a:latin typeface="Candara" panose="020E0502030303020204" pitchFamily="34" charset="0"/>
              </a:rPr>
              <a:t>Economy</a:t>
            </a:r>
            <a:endParaRPr lang="en-US" sz="3200" b="1" dirty="0">
              <a:solidFill>
                <a:schemeClr val="bg1"/>
              </a:solidFill>
              <a:latin typeface="Candara" panose="020E0502030303020204" pitchFamily="34" charset="0"/>
            </a:endParaRPr>
          </a:p>
        </p:txBody>
      </p:sp>
      <p:sp>
        <p:nvSpPr>
          <p:cNvPr id="14" name="TextBox 13"/>
          <p:cNvSpPr txBox="1"/>
          <p:nvPr/>
        </p:nvSpPr>
        <p:spPr>
          <a:xfrm>
            <a:off x="785563" y="4916171"/>
            <a:ext cx="5158037" cy="1646605"/>
          </a:xfrm>
          <a:prstGeom prst="rect">
            <a:avLst/>
          </a:prstGeom>
          <a:noFill/>
        </p:spPr>
        <p:txBody>
          <a:bodyPr wrap="square" rtlCol="0">
            <a:spAutoFit/>
          </a:bodyPr>
          <a:lstStyle/>
          <a:p>
            <a:r>
              <a:rPr lang="en-US" b="1" dirty="0" smtClean="0">
                <a:solidFill>
                  <a:schemeClr val="bg1"/>
                </a:solidFill>
                <a:latin typeface="Century Gothic" panose="020B0502020202020204" pitchFamily="34" charset="0"/>
              </a:rPr>
              <a:t>Digital Opportunity Collective Impact  Team</a:t>
            </a:r>
          </a:p>
          <a:p>
            <a:endParaRPr lang="en-US" sz="1000" b="1" dirty="0" smtClean="0">
              <a:solidFill>
                <a:schemeClr val="bg1"/>
              </a:solidFill>
              <a:latin typeface="Century Gothic" panose="020B0502020202020204" pitchFamily="34" charset="0"/>
            </a:endParaRPr>
          </a:p>
          <a:p>
            <a:r>
              <a:rPr lang="en-US" sz="1600" b="1" dirty="0" smtClean="0">
                <a:solidFill>
                  <a:schemeClr val="bg1"/>
                </a:solidFill>
                <a:latin typeface="Century Gothic" panose="020B0502020202020204" pitchFamily="34" charset="0"/>
              </a:rPr>
              <a:t>Maria </a:t>
            </a:r>
            <a:r>
              <a:rPr lang="en-US" sz="1600" b="1" dirty="0">
                <a:solidFill>
                  <a:schemeClr val="bg1"/>
                </a:solidFill>
                <a:latin typeface="Century Gothic" panose="020B0502020202020204" pitchFamily="34" charset="0"/>
              </a:rPr>
              <a:t>Vasquez, </a:t>
            </a:r>
            <a:r>
              <a:rPr lang="en-US" sz="1600" b="1" dirty="0" smtClean="0">
                <a:solidFill>
                  <a:schemeClr val="bg1"/>
                </a:solidFill>
                <a:latin typeface="Century Gothic" panose="020B0502020202020204" pitchFamily="34" charset="0"/>
              </a:rPr>
              <a:t>ACT</a:t>
            </a:r>
            <a:endParaRPr lang="en-US" sz="1600" b="1" dirty="0">
              <a:solidFill>
                <a:schemeClr val="bg1"/>
              </a:solidFill>
              <a:latin typeface="Century Gothic" panose="020B0502020202020204" pitchFamily="34" charset="0"/>
            </a:endParaRPr>
          </a:p>
          <a:p>
            <a:endParaRPr lang="en-US" sz="900" b="1" dirty="0">
              <a:solidFill>
                <a:schemeClr val="bg1"/>
              </a:solidFill>
              <a:latin typeface="Century Gothic" panose="020B0502020202020204" pitchFamily="34" charset="0"/>
            </a:endParaRPr>
          </a:p>
          <a:p>
            <a:r>
              <a:rPr lang="en-US" sz="1600" b="1" dirty="0" err="1">
                <a:solidFill>
                  <a:schemeClr val="bg1"/>
                </a:solidFill>
                <a:latin typeface="Century Gothic" panose="020B0502020202020204" pitchFamily="34" charset="0"/>
              </a:rPr>
              <a:t>Jordana</a:t>
            </a:r>
            <a:r>
              <a:rPr lang="en-US" sz="1600" b="1" dirty="0">
                <a:solidFill>
                  <a:schemeClr val="bg1"/>
                </a:solidFill>
                <a:latin typeface="Century Gothic" panose="020B0502020202020204" pitchFamily="34" charset="0"/>
              </a:rPr>
              <a:t> Barton</a:t>
            </a:r>
            <a:endParaRPr lang="en-US" sz="1600" dirty="0">
              <a:solidFill>
                <a:schemeClr val="bg1"/>
              </a:solidFill>
              <a:latin typeface="Century Gothic" panose="020B0502020202020204" pitchFamily="34" charset="0"/>
            </a:endParaRPr>
          </a:p>
          <a:p>
            <a:r>
              <a:rPr lang="en-US" sz="1600" b="1" dirty="0">
                <a:solidFill>
                  <a:schemeClr val="bg1"/>
                </a:solidFill>
                <a:latin typeface="Century Gothic" panose="020B0502020202020204" pitchFamily="34" charset="0"/>
              </a:rPr>
              <a:t>Federal Reserve Bank of Dallas</a:t>
            </a:r>
          </a:p>
          <a:p>
            <a:endParaRPr lang="en-US" sz="1600" b="1" dirty="0" smtClean="0">
              <a:solidFill>
                <a:schemeClr val="bg1"/>
              </a:solidFill>
              <a:latin typeface="Century Gothic" panose="020B0502020202020204" pitchFamily="34" charset="0"/>
            </a:endParaRPr>
          </a:p>
        </p:txBody>
      </p:sp>
      <p:sp>
        <p:nvSpPr>
          <p:cNvPr id="7" name="Rectangle 6"/>
          <p:cNvSpPr/>
          <p:nvPr/>
        </p:nvSpPr>
        <p:spPr>
          <a:xfrm>
            <a:off x="5105399" y="4916171"/>
            <a:ext cx="3624111" cy="1107996"/>
          </a:xfrm>
          <a:prstGeom prst="rect">
            <a:avLst/>
          </a:prstGeom>
        </p:spPr>
        <p:txBody>
          <a:bodyPr wrap="square">
            <a:spAutoFit/>
          </a:bodyPr>
          <a:lstStyle/>
          <a:p>
            <a:pPr algn="r"/>
            <a:r>
              <a:rPr lang="en-US" b="1" dirty="0" err="1">
                <a:solidFill>
                  <a:schemeClr val="bg1"/>
                </a:solidFill>
                <a:latin typeface="Century Gothic" panose="020B0502020202020204" pitchFamily="34" charset="0"/>
                <a:cs typeface="Times New Roman" panose="02020603050405020304" pitchFamily="18" charset="0"/>
              </a:rPr>
              <a:t>r</a:t>
            </a:r>
            <a:r>
              <a:rPr lang="en-US" b="1" dirty="0" err="1" smtClean="0">
                <a:solidFill>
                  <a:schemeClr val="bg1"/>
                </a:solidFill>
                <a:latin typeface="Century Gothic" panose="020B0502020202020204" pitchFamily="34" charset="0"/>
                <a:cs typeface="Times New Roman" panose="02020603050405020304" pitchFamily="18" charset="0"/>
              </a:rPr>
              <a:t>e+vitalize</a:t>
            </a:r>
            <a:r>
              <a:rPr lang="en-US" b="1" dirty="0" smtClean="0">
                <a:solidFill>
                  <a:schemeClr val="bg1"/>
                </a:solidFill>
                <a:latin typeface="Century Gothic" panose="020B0502020202020204" pitchFamily="34" charset="0"/>
                <a:cs typeface="Times New Roman" panose="02020603050405020304" pitchFamily="18" charset="0"/>
              </a:rPr>
              <a:t> </a:t>
            </a:r>
            <a:r>
              <a:rPr lang="en-US" sz="1600" b="1" dirty="0" smtClean="0">
                <a:solidFill>
                  <a:schemeClr val="bg1"/>
                </a:solidFill>
                <a:latin typeface="Century Gothic" panose="020B0502020202020204" pitchFamily="34" charset="0"/>
                <a:cs typeface="Times New Roman" panose="02020603050405020304" pitchFamily="18" charset="0"/>
              </a:rPr>
              <a:t>Place-Based</a:t>
            </a:r>
          </a:p>
          <a:p>
            <a:pPr algn="r"/>
            <a:r>
              <a:rPr lang="en-US" sz="1600" b="1" dirty="0" smtClean="0">
                <a:solidFill>
                  <a:schemeClr val="bg1"/>
                </a:solidFill>
                <a:latin typeface="Century Gothic" panose="020B0502020202020204" pitchFamily="34" charset="0"/>
                <a:cs typeface="Times New Roman" panose="02020603050405020304" pitchFamily="18" charset="0"/>
              </a:rPr>
              <a:t> Initiative </a:t>
            </a:r>
            <a:r>
              <a:rPr lang="en-US" sz="1600" b="1" dirty="0" smtClean="0">
                <a:solidFill>
                  <a:schemeClr val="bg1"/>
                </a:solidFill>
                <a:latin typeface="Century Gothic" panose="020B0502020202020204" pitchFamily="34" charset="0"/>
                <a:cs typeface="Times New Roman" panose="02020603050405020304" pitchFamily="18" charset="0"/>
              </a:rPr>
              <a:t> </a:t>
            </a:r>
            <a:r>
              <a:rPr lang="en-US" sz="1600" b="1" dirty="0" smtClean="0">
                <a:solidFill>
                  <a:schemeClr val="bg1"/>
                </a:solidFill>
                <a:latin typeface="Century Gothic" panose="020B0502020202020204" pitchFamily="34" charset="0"/>
                <a:cs typeface="Times New Roman" panose="02020603050405020304" pitchFamily="18" charset="0"/>
              </a:rPr>
              <a:t>Symposium </a:t>
            </a:r>
            <a:r>
              <a:rPr lang="en-US" sz="1600" dirty="0">
                <a:solidFill>
                  <a:schemeClr val="bg1"/>
                </a:solidFill>
                <a:latin typeface="Century Gothic" panose="020B0502020202020204" pitchFamily="34" charset="0"/>
                <a:cs typeface="Times New Roman" panose="02020603050405020304" pitchFamily="18" charset="0"/>
              </a:rPr>
              <a:t/>
            </a:r>
            <a:br>
              <a:rPr lang="en-US" sz="1600" dirty="0">
                <a:solidFill>
                  <a:schemeClr val="bg1"/>
                </a:solidFill>
                <a:latin typeface="Century Gothic" panose="020B0502020202020204" pitchFamily="34" charset="0"/>
                <a:cs typeface="Times New Roman" panose="02020603050405020304" pitchFamily="18" charset="0"/>
              </a:rPr>
            </a:br>
            <a:r>
              <a:rPr lang="en-US" sz="1600" dirty="0" smtClean="0">
                <a:solidFill>
                  <a:schemeClr val="bg1"/>
                </a:solidFill>
                <a:latin typeface="Century Gothic" panose="020B0502020202020204" pitchFamily="34" charset="0"/>
                <a:cs typeface="Times New Roman" panose="02020603050405020304" pitchFamily="18" charset="0"/>
              </a:rPr>
              <a:t>November </a:t>
            </a:r>
            <a:r>
              <a:rPr lang="en-US" sz="1600" dirty="0" smtClean="0">
                <a:solidFill>
                  <a:schemeClr val="bg1"/>
                </a:solidFill>
                <a:latin typeface="Century Gothic" panose="020B0502020202020204" pitchFamily="34" charset="0"/>
                <a:cs typeface="Times New Roman" panose="02020603050405020304" pitchFamily="18" charset="0"/>
              </a:rPr>
              <a:t>17, </a:t>
            </a:r>
            <a:r>
              <a:rPr lang="en-US" sz="1600" dirty="0" smtClean="0">
                <a:solidFill>
                  <a:schemeClr val="bg1"/>
                </a:solidFill>
                <a:latin typeface="Century Gothic" panose="020B0502020202020204" pitchFamily="34" charset="0"/>
                <a:cs typeface="Times New Roman" panose="02020603050405020304" pitchFamily="18" charset="0"/>
              </a:rPr>
              <a:t>2015</a:t>
            </a:r>
            <a:endParaRPr lang="en-US" sz="1600" dirty="0">
              <a:solidFill>
                <a:schemeClr val="bg1"/>
              </a:solidFill>
              <a:latin typeface="Century Gothic" panose="020B0502020202020204" pitchFamily="34" charset="0"/>
              <a:cs typeface="Times New Roman" panose="02020603050405020304" pitchFamily="18" charset="0"/>
            </a:endParaRPr>
          </a:p>
          <a:p>
            <a:pPr algn="r"/>
            <a:r>
              <a:rPr lang="en-US" sz="1600" dirty="0" smtClean="0">
                <a:solidFill>
                  <a:schemeClr val="bg1"/>
                </a:solidFill>
                <a:latin typeface="Century Gothic" panose="020B0502020202020204" pitchFamily="34" charset="0"/>
                <a:cs typeface="Times New Roman" panose="02020603050405020304" pitchFamily="18" charset="0"/>
              </a:rPr>
              <a:t>Dallas, </a:t>
            </a:r>
            <a:r>
              <a:rPr lang="en-US" sz="1600" dirty="0" smtClean="0">
                <a:solidFill>
                  <a:schemeClr val="bg1"/>
                </a:solidFill>
                <a:latin typeface="Century Gothic" panose="020B0502020202020204" pitchFamily="34" charset="0"/>
                <a:cs typeface="Times New Roman" panose="02020603050405020304" pitchFamily="18" charset="0"/>
              </a:rPr>
              <a:t>TX</a:t>
            </a:r>
            <a:endParaRPr lang="en-US" dirty="0">
              <a:solidFill>
                <a:schemeClr val="bg1"/>
              </a:solidFill>
            </a:endParaRPr>
          </a:p>
        </p:txBody>
      </p:sp>
      <p:pic>
        <p:nvPicPr>
          <p:cNvPr id="12" name="Picture 3" descr="C:\Users\K1PXC03\Pictures\Website Home Page\Starr Together we can chan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46" t="38058" b="12625"/>
          <a:stretch/>
        </p:blipFill>
        <p:spPr bwMode="auto">
          <a:xfrm>
            <a:off x="785563" y="1504645"/>
            <a:ext cx="7844781" cy="339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6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76200"/>
            <a:ext cx="8839201" cy="1143000"/>
          </a:xfrm>
        </p:spPr>
        <p:txBody>
          <a:bodyPr>
            <a:normAutofit/>
          </a:bodyPr>
          <a:lstStyle/>
          <a:p>
            <a:r>
              <a:rPr lang="en-US" b="1" dirty="0" smtClean="0"/>
              <a:t>Colonia Resident Entrepreneurship</a:t>
            </a:r>
            <a:endParaRPr lang="en-US" b="1" dirty="0"/>
          </a:p>
        </p:txBody>
      </p:sp>
      <p:pic>
        <p:nvPicPr>
          <p:cNvPr id="8" name="Picture 2" descr="C:\Users\K1MJB02\Desktop\ALL COLONIAS\AYUDA.jpg"/>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6546" t="13076" r="14586" b="1736"/>
          <a:stretch/>
        </p:blipFill>
        <p:spPr bwMode="auto">
          <a:xfrm>
            <a:off x="228600" y="1524000"/>
            <a:ext cx="4184292" cy="327944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 name="Picture 3" descr="U:\COMAFFAIRS\Colonias Study\COLONIAS STUDY\BartonCOLONIAS STUDY2\Barton Review, Intern Computer Files\Additional Colonia Photos\FINAL REPORT IMAGES\Leticia Jones\Leticia Jones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93" t="2219" r="3800"/>
          <a:stretch/>
        </p:blipFill>
        <p:spPr bwMode="auto">
          <a:xfrm>
            <a:off x="4732653" y="2832100"/>
            <a:ext cx="4176215" cy="335791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Content Placeholder 4"/>
          <p:cNvSpPr txBox="1">
            <a:spLocks/>
          </p:cNvSpPr>
          <p:nvPr/>
        </p:nvSpPr>
        <p:spPr>
          <a:xfrm>
            <a:off x="228600" y="4800600"/>
            <a:ext cx="4191000" cy="11430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Clr>
                <a:srgbClr val="1D7D7A"/>
              </a:buClr>
              <a:buFont typeface="Wingdings 2"/>
              <a:buNone/>
            </a:pPr>
            <a:r>
              <a:rPr lang="en-US" sz="1600" dirty="0" smtClean="0">
                <a:solidFill>
                  <a:prstClr val="black"/>
                </a:solidFill>
                <a:latin typeface="Century Gothic" panose="020B0502020202020204" pitchFamily="34" charset="0"/>
                <a:cs typeface="Times New Roman" panose="02020603050405020304" pitchFamily="18" charset="0"/>
              </a:rPr>
              <a:t>Research team with Olivia </a:t>
            </a:r>
            <a:r>
              <a:rPr lang="en-US" sz="1600" dirty="0" err="1" smtClean="0">
                <a:solidFill>
                  <a:prstClr val="black"/>
                </a:solidFill>
                <a:latin typeface="Century Gothic" panose="020B0502020202020204" pitchFamily="34" charset="0"/>
                <a:cs typeface="Times New Roman" panose="02020603050405020304" pitchFamily="18" charset="0"/>
              </a:rPr>
              <a:t>Figeroa</a:t>
            </a:r>
            <a:r>
              <a:rPr lang="en-US" sz="1600" dirty="0" smtClean="0">
                <a:solidFill>
                  <a:prstClr val="black"/>
                </a:solidFill>
                <a:latin typeface="Century Gothic" panose="020B0502020202020204" pitchFamily="34" charset="0"/>
                <a:cs typeface="Times New Roman" panose="02020603050405020304" pitchFamily="18" charset="0"/>
              </a:rPr>
              <a:t> of AYUDA </a:t>
            </a:r>
            <a:r>
              <a:rPr lang="en-US" sz="1600" dirty="0">
                <a:solidFill>
                  <a:prstClr val="black"/>
                </a:solidFill>
                <a:latin typeface="Century Gothic" panose="020B0502020202020204" pitchFamily="34" charset="0"/>
                <a:cs typeface="Times New Roman" panose="02020603050405020304" pitchFamily="18" charset="0"/>
              </a:rPr>
              <a:t>in </a:t>
            </a:r>
            <a:r>
              <a:rPr lang="en-US" sz="1600" dirty="0" smtClean="0">
                <a:solidFill>
                  <a:prstClr val="black"/>
                </a:solidFill>
                <a:latin typeface="Century Gothic" panose="020B0502020202020204" pitchFamily="34" charset="0"/>
                <a:cs typeface="Times New Roman" panose="02020603050405020304" pitchFamily="18" charset="0"/>
              </a:rPr>
              <a:t>San </a:t>
            </a:r>
            <a:r>
              <a:rPr lang="en-US" sz="1600" dirty="0" err="1">
                <a:solidFill>
                  <a:prstClr val="black"/>
                </a:solidFill>
                <a:latin typeface="Century Gothic" panose="020B0502020202020204" pitchFamily="34" charset="0"/>
                <a:cs typeface="Times New Roman" panose="02020603050405020304" pitchFamily="18" charset="0"/>
              </a:rPr>
              <a:t>Elizario</a:t>
            </a:r>
            <a:r>
              <a:rPr lang="en-US" sz="1600" dirty="0">
                <a:solidFill>
                  <a:prstClr val="black"/>
                </a:solidFill>
                <a:latin typeface="Century Gothic" panose="020B0502020202020204" pitchFamily="34" charset="0"/>
                <a:cs typeface="Times New Roman" panose="02020603050405020304" pitchFamily="18" charset="0"/>
              </a:rPr>
              <a:t>, El Paso </a:t>
            </a:r>
            <a:r>
              <a:rPr lang="en-US" sz="1600" dirty="0" smtClean="0">
                <a:solidFill>
                  <a:prstClr val="black"/>
                </a:solidFill>
                <a:latin typeface="Century Gothic" panose="020B0502020202020204" pitchFamily="34" charset="0"/>
                <a:cs typeface="Times New Roman" panose="02020603050405020304" pitchFamily="18" charset="0"/>
              </a:rPr>
              <a:t>County and an example of a planter </a:t>
            </a:r>
            <a:r>
              <a:rPr lang="en-US" sz="1600" dirty="0">
                <a:solidFill>
                  <a:prstClr val="black"/>
                </a:solidFill>
                <a:latin typeface="Century Gothic" panose="020B0502020202020204" pitchFamily="34" charset="0"/>
                <a:cs typeface="Times New Roman" panose="02020603050405020304" pitchFamily="18" charset="0"/>
              </a:rPr>
              <a:t>the colonia residents make </a:t>
            </a:r>
            <a:r>
              <a:rPr lang="en-US" sz="1600" dirty="0" smtClean="0">
                <a:solidFill>
                  <a:prstClr val="black"/>
                </a:solidFill>
                <a:latin typeface="Century Gothic" panose="020B0502020202020204" pitchFamily="34" charset="0"/>
                <a:cs typeface="Times New Roman" panose="02020603050405020304" pitchFamily="18" charset="0"/>
              </a:rPr>
              <a:t>from tires that are routinely dumped near the community.  </a:t>
            </a:r>
            <a:endParaRPr lang="en-US" sz="1600" dirty="0">
              <a:solidFill>
                <a:srgbClr val="1D7D7A"/>
              </a:solidFill>
              <a:latin typeface="Century Gothic" panose="020B0502020202020204" pitchFamily="34" charset="0"/>
            </a:endParaRPr>
          </a:p>
        </p:txBody>
      </p:sp>
      <p:sp>
        <p:nvSpPr>
          <p:cNvPr id="13" name="Content Placeholder 4"/>
          <p:cNvSpPr txBox="1">
            <a:spLocks/>
          </p:cNvSpPr>
          <p:nvPr/>
        </p:nvSpPr>
        <p:spPr>
          <a:xfrm>
            <a:off x="4732654" y="1560394"/>
            <a:ext cx="4211472" cy="1259006"/>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lnSpc>
                <a:spcPct val="120000"/>
              </a:lnSpc>
              <a:buClr>
                <a:srgbClr val="1D7D7A"/>
              </a:buClr>
              <a:buFont typeface="Wingdings 2"/>
              <a:buNone/>
            </a:pPr>
            <a:r>
              <a:rPr lang="en-US" sz="1700" dirty="0" smtClean="0">
                <a:solidFill>
                  <a:prstClr val="black"/>
                </a:solidFill>
                <a:latin typeface="Century Gothic" panose="020B0502020202020204" pitchFamily="34" charset="0"/>
                <a:cs typeface="Times New Roman" panose="02020603050405020304" pitchFamily="18" charset="0"/>
              </a:rPr>
              <a:t>Leticia Jones in the kitchen of her restaurant, Leticia’s Comida </a:t>
            </a:r>
            <a:r>
              <a:rPr lang="en-US" sz="1700" dirty="0" err="1" smtClean="0">
                <a:solidFill>
                  <a:prstClr val="black"/>
                </a:solidFill>
                <a:latin typeface="Century Gothic" panose="020B0502020202020204" pitchFamily="34" charset="0"/>
                <a:cs typeface="Times New Roman" panose="02020603050405020304" pitchFamily="18" charset="0"/>
              </a:rPr>
              <a:t>Casera</a:t>
            </a:r>
            <a:r>
              <a:rPr lang="en-US" sz="1700" dirty="0" smtClean="0">
                <a:solidFill>
                  <a:prstClr val="black"/>
                </a:solidFill>
                <a:latin typeface="Century Gothic" panose="020B0502020202020204" pitchFamily="34" charset="0"/>
                <a:cs typeface="Times New Roman" panose="02020603050405020304" pitchFamily="18" charset="0"/>
              </a:rPr>
              <a:t>, in </a:t>
            </a:r>
            <a:r>
              <a:rPr lang="en-US" sz="1700" dirty="0" err="1" smtClean="0">
                <a:solidFill>
                  <a:prstClr val="black"/>
                </a:solidFill>
                <a:latin typeface="Century Gothic" panose="020B0502020202020204" pitchFamily="34" charset="0"/>
                <a:cs typeface="Times New Roman" panose="02020603050405020304" pitchFamily="18" charset="0"/>
              </a:rPr>
              <a:t>Garciasville</a:t>
            </a:r>
            <a:r>
              <a:rPr lang="en-US" sz="1700" dirty="0" smtClean="0">
                <a:solidFill>
                  <a:prstClr val="black"/>
                </a:solidFill>
                <a:latin typeface="Century Gothic" panose="020B0502020202020204" pitchFamily="34" charset="0"/>
                <a:cs typeface="Times New Roman" panose="02020603050405020304" pitchFamily="18" charset="0"/>
              </a:rPr>
              <a:t>, Starr County.</a:t>
            </a:r>
          </a:p>
          <a:p>
            <a:pPr marL="0" indent="0" algn="r">
              <a:buClr>
                <a:srgbClr val="1D7D7A"/>
              </a:buClr>
              <a:buFont typeface="Wingdings 2"/>
              <a:buNone/>
            </a:pPr>
            <a:endParaRPr lang="en-US" sz="1000" dirty="0" smtClean="0">
              <a:solidFill>
                <a:prstClr val="black"/>
              </a:solidFill>
              <a:latin typeface="Century Gothic" panose="020B0502020202020204" pitchFamily="34" charset="0"/>
              <a:cs typeface="Times New Roman" panose="02020603050405020304" pitchFamily="18" charset="0"/>
            </a:endParaRPr>
          </a:p>
          <a:p>
            <a:pPr marL="0" indent="0" algn="r">
              <a:buClr>
                <a:srgbClr val="1D7D7A"/>
              </a:buClr>
              <a:buFont typeface="Wingdings 2"/>
              <a:buNone/>
            </a:pPr>
            <a:r>
              <a:rPr lang="en-US" sz="1400" dirty="0" smtClean="0">
                <a:solidFill>
                  <a:prstClr val="black"/>
                </a:solidFill>
                <a:latin typeface="Century Gothic" panose="020B0502020202020204" pitchFamily="34" charset="0"/>
                <a:cs typeface="Times New Roman" panose="02020603050405020304" pitchFamily="18" charset="0"/>
              </a:rPr>
              <a:t>Photo credit: </a:t>
            </a:r>
            <a:r>
              <a:rPr lang="en-US" sz="1400" dirty="0" err="1" smtClean="0">
                <a:solidFill>
                  <a:prstClr val="black"/>
                </a:solidFill>
                <a:latin typeface="Century Gothic" panose="020B0502020202020204" pitchFamily="34" charset="0"/>
                <a:cs typeface="Times New Roman" panose="02020603050405020304" pitchFamily="18" charset="0"/>
              </a:rPr>
              <a:t>Accion</a:t>
            </a:r>
            <a:r>
              <a:rPr lang="en-US" sz="1400" dirty="0" smtClean="0">
                <a:solidFill>
                  <a:prstClr val="black"/>
                </a:solidFill>
                <a:latin typeface="Century Gothic" panose="020B0502020202020204" pitchFamily="34" charset="0"/>
                <a:cs typeface="Times New Roman" panose="02020603050405020304" pitchFamily="18" charset="0"/>
              </a:rPr>
              <a:t> Texas, Inc.</a:t>
            </a:r>
          </a:p>
        </p:txBody>
      </p:sp>
    </p:spTree>
    <p:extLst>
      <p:ext uri="{BB962C8B-B14F-4D97-AF65-F5344CB8AC3E}">
        <p14:creationId xmlns:p14="http://schemas.microsoft.com/office/powerpoint/2010/main" val="4141881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76200"/>
            <a:ext cx="8839201" cy="1143000"/>
          </a:xfrm>
        </p:spPr>
        <p:txBody>
          <a:bodyPr>
            <a:normAutofit/>
          </a:bodyPr>
          <a:lstStyle/>
          <a:p>
            <a:r>
              <a:rPr lang="en-US" b="1" dirty="0" smtClean="0"/>
              <a:t>ARISE’S PTA </a:t>
            </a:r>
            <a:r>
              <a:rPr lang="en-US" b="1" dirty="0" err="1" smtClean="0"/>
              <a:t>Comunitario</a:t>
            </a:r>
            <a:r>
              <a:rPr lang="en-US" b="1" dirty="0" smtClean="0"/>
              <a:t>, Hidalgo Co.</a:t>
            </a:r>
            <a:endParaRPr lang="en-US" b="1" dirty="0"/>
          </a:p>
        </p:txBody>
      </p:sp>
      <p:sp>
        <p:nvSpPr>
          <p:cNvPr id="12" name="Content Placeholder 4"/>
          <p:cNvSpPr txBox="1">
            <a:spLocks/>
          </p:cNvSpPr>
          <p:nvPr/>
        </p:nvSpPr>
        <p:spPr>
          <a:xfrm>
            <a:off x="242508" y="4695966"/>
            <a:ext cx="4191000" cy="1447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Clr>
                <a:srgbClr val="1D7D7A"/>
              </a:buClr>
              <a:buFont typeface="Wingdings 2"/>
              <a:buNone/>
            </a:pPr>
            <a:r>
              <a:rPr lang="en-US" sz="1800" dirty="0" smtClean="0">
                <a:solidFill>
                  <a:prstClr val="black"/>
                </a:solidFill>
                <a:latin typeface="Century Gothic" panose="020B0502020202020204" pitchFamily="34" charset="0"/>
                <a:cs typeface="Times New Roman" panose="02020603050405020304" pitchFamily="18" charset="0"/>
              </a:rPr>
              <a:t>Lourdes Flores, executive director of ARISE, facilitating their monthly meeting.</a:t>
            </a:r>
          </a:p>
          <a:p>
            <a:pPr marL="0" indent="0" algn="r">
              <a:spcBef>
                <a:spcPts val="0"/>
              </a:spcBef>
              <a:buClr>
                <a:srgbClr val="1D7D7A"/>
              </a:buClr>
              <a:buFont typeface="Wingdings 2"/>
              <a:buNone/>
            </a:pPr>
            <a:endParaRPr lang="en-US" sz="1050" dirty="0">
              <a:solidFill>
                <a:prstClr val="black"/>
              </a:solidFill>
              <a:latin typeface="Century Gothic" panose="020B0502020202020204" pitchFamily="34" charset="0"/>
              <a:cs typeface="Times New Roman" panose="02020603050405020304" pitchFamily="18" charset="0"/>
            </a:endParaRPr>
          </a:p>
          <a:p>
            <a:pPr marL="0" indent="0" algn="ctr">
              <a:buClr>
                <a:srgbClr val="1D7D7A"/>
              </a:buClr>
              <a:buFont typeface="Wingdings 2"/>
              <a:buNone/>
            </a:pPr>
            <a:r>
              <a:rPr lang="en-US" sz="1200" dirty="0">
                <a:solidFill>
                  <a:prstClr val="black"/>
                </a:solidFill>
                <a:latin typeface="Century Gothic" panose="020B0502020202020204" pitchFamily="34" charset="0"/>
                <a:cs typeface="Times New Roman" panose="02020603050405020304" pitchFamily="18" charset="0"/>
              </a:rPr>
              <a:t>Photo credit: </a:t>
            </a:r>
            <a:r>
              <a:rPr lang="en-US" sz="1200" dirty="0" smtClean="0">
                <a:solidFill>
                  <a:prstClr val="black"/>
                </a:solidFill>
                <a:latin typeface="Century Gothic" panose="020B0502020202020204" pitchFamily="34" charset="0"/>
                <a:cs typeface="Times New Roman" panose="02020603050405020304" pitchFamily="18" charset="0"/>
              </a:rPr>
              <a:t>ARISE</a:t>
            </a:r>
            <a:endParaRPr lang="en-US" sz="1200" dirty="0">
              <a:solidFill>
                <a:prstClr val="black"/>
              </a:solidFill>
              <a:latin typeface="Century Gothic" panose="020B0502020202020204" pitchFamily="34" charset="0"/>
              <a:cs typeface="Times New Roman" panose="02020603050405020304" pitchFamily="18" charset="0"/>
            </a:endParaRPr>
          </a:p>
          <a:p>
            <a:pPr marL="0" indent="0" algn="ctr">
              <a:buClr>
                <a:srgbClr val="1D7D7A"/>
              </a:buClr>
              <a:buFont typeface="Wingdings 2"/>
              <a:buNone/>
            </a:pPr>
            <a:endParaRPr lang="en-US" sz="1600" dirty="0">
              <a:solidFill>
                <a:srgbClr val="1D7D7A"/>
              </a:solidFill>
              <a:latin typeface="Century Gothic" panose="020B0502020202020204" pitchFamily="34" charset="0"/>
            </a:endParaRPr>
          </a:p>
        </p:txBody>
      </p:sp>
      <p:sp>
        <p:nvSpPr>
          <p:cNvPr id="13" name="Content Placeholder 4"/>
          <p:cNvSpPr txBox="1">
            <a:spLocks/>
          </p:cNvSpPr>
          <p:nvPr/>
        </p:nvSpPr>
        <p:spPr>
          <a:xfrm>
            <a:off x="4672084" y="4695966"/>
            <a:ext cx="4211472" cy="1628633"/>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Clr>
                <a:srgbClr val="1D7D7A"/>
              </a:buClr>
              <a:buFont typeface="Wingdings 2"/>
              <a:buNone/>
            </a:pPr>
            <a:r>
              <a:rPr lang="en-US" sz="1800" dirty="0" smtClean="0">
                <a:solidFill>
                  <a:prstClr val="black"/>
                </a:solidFill>
                <a:latin typeface="Century Gothic" panose="020B0502020202020204" pitchFamily="34" charset="0"/>
                <a:cs typeface="Times New Roman" panose="02020603050405020304" pitchFamily="18" charset="0"/>
              </a:rPr>
              <a:t>Members present their goals and recommendations for ARISE at a meeting.</a:t>
            </a:r>
          </a:p>
          <a:p>
            <a:pPr marL="0" indent="0" algn="r">
              <a:buClr>
                <a:srgbClr val="1D7D7A"/>
              </a:buClr>
              <a:buFont typeface="Wingdings 2"/>
              <a:buNone/>
            </a:pPr>
            <a:endParaRPr lang="en-US" sz="100" dirty="0" smtClean="0">
              <a:solidFill>
                <a:prstClr val="black"/>
              </a:solidFill>
              <a:latin typeface="Century Gothic" panose="020B0502020202020204" pitchFamily="34" charset="0"/>
              <a:cs typeface="Times New Roman" panose="02020603050405020304" pitchFamily="18" charset="0"/>
            </a:endParaRPr>
          </a:p>
          <a:p>
            <a:pPr marL="0" indent="0" algn="ctr">
              <a:buClr>
                <a:srgbClr val="1D7D7A"/>
              </a:buClr>
              <a:buFont typeface="Wingdings 2"/>
              <a:buNone/>
            </a:pPr>
            <a:r>
              <a:rPr lang="en-US" sz="1400" dirty="0" smtClean="0">
                <a:solidFill>
                  <a:prstClr val="black"/>
                </a:solidFill>
                <a:latin typeface="Century Gothic" panose="020B0502020202020204" pitchFamily="34" charset="0"/>
                <a:cs typeface="Times New Roman" panose="02020603050405020304" pitchFamily="18" charset="0"/>
              </a:rPr>
              <a:t>Photo credit: ARISE</a:t>
            </a:r>
          </a:p>
        </p:txBody>
      </p:sp>
      <p:pic>
        <p:nvPicPr>
          <p:cNvPr id="9" name="Picture 5" descr="U:\COMAFFAIRS\Colonias Study\COLONIAS STUDY\BartonCOLONIAS STUDY2\Barton Review, Intern Computer Files\Additional Colonia Photos\REPORT IMAGES\ARISE\PTA_MG_087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3" t="4120" b="4120"/>
          <a:stretch/>
        </p:blipFill>
        <p:spPr bwMode="auto">
          <a:xfrm>
            <a:off x="270325" y="1746204"/>
            <a:ext cx="4163183" cy="281002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6" descr="U:\COMAFFAIRS\Colonias Study\COLONIAS STUDY\BartonCOLONIAS STUDY2\Barton Review, Intern Computer Files\Additional Colonia Photos\REPORT IMAGES\ARISE\PTA_MG_40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746204"/>
            <a:ext cx="4191000" cy="281002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5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86800" cy="1143000"/>
          </a:xfrm>
        </p:spPr>
        <p:txBody>
          <a:bodyPr>
            <a:normAutofit/>
          </a:bodyPr>
          <a:lstStyle/>
          <a:p>
            <a:r>
              <a:rPr lang="en-US" sz="3200" b="1" dirty="0" smtClean="0"/>
              <a:t>Digital Divide </a:t>
            </a:r>
            <a:r>
              <a:rPr lang="en-US" sz="3200" b="1" dirty="0" smtClean="0"/>
              <a:t>on the Border</a:t>
            </a:r>
            <a:endParaRPr lang="en-US" sz="3200" b="1" dirty="0"/>
          </a:p>
        </p:txBody>
      </p:sp>
      <p:graphicFrame>
        <p:nvGraphicFramePr>
          <p:cNvPr id="7" name="Table 6"/>
          <p:cNvGraphicFramePr>
            <a:graphicFrameLocks noGrp="1"/>
          </p:cNvGraphicFramePr>
          <p:nvPr>
            <p:extLst>
              <p:ext uri="{D42A27DB-BD31-4B8C-83A1-F6EECF244321}">
                <p14:modId xmlns:p14="http://schemas.microsoft.com/office/powerpoint/2010/main" val="2906278679"/>
              </p:ext>
            </p:extLst>
          </p:nvPr>
        </p:nvGraphicFramePr>
        <p:xfrm>
          <a:off x="961428" y="3352800"/>
          <a:ext cx="6884035" cy="2113369"/>
        </p:xfrm>
        <a:graphic>
          <a:graphicData uri="http://schemas.openxmlformats.org/drawingml/2006/table">
            <a:tbl>
              <a:tblPr firstRow="1" firstCol="1" bandRow="1">
                <a:tableStyleId>{68D230F3-CF80-4859-8CE7-A43EE81993B5}</a:tableStyleId>
              </a:tblPr>
              <a:tblGrid>
                <a:gridCol w="1852295"/>
                <a:gridCol w="901700"/>
                <a:gridCol w="1376680"/>
                <a:gridCol w="1376680"/>
                <a:gridCol w="1376680"/>
              </a:tblGrid>
              <a:tr h="739832">
                <a:tc>
                  <a:txBody>
                    <a:bodyPr/>
                    <a:lstStyle/>
                    <a:p>
                      <a:pPr marL="0" marR="0" algn="ctr">
                        <a:lnSpc>
                          <a:spcPct val="107000"/>
                        </a:lnSpc>
                        <a:spcBef>
                          <a:spcPts val="0"/>
                        </a:spcBef>
                        <a:spcAft>
                          <a:spcPts val="0"/>
                        </a:spcAft>
                      </a:pPr>
                      <a:r>
                        <a:rPr lang="en-US" sz="1200" dirty="0">
                          <a:effectLst/>
                          <a:latin typeface="Century Gothic" panose="020B0502020202020204" pitchFamily="34" charset="0"/>
                        </a:rPr>
                        <a:t>Metropolitan Area</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 With Computer</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Century Gothic" panose="020B0502020202020204" pitchFamily="34" charset="0"/>
                        </a:rPr>
                        <a:t>Regional Computer Gap*</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 High-Speed Internet</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Regional High-Speed Internet Gap*</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80968">
                <a:tc>
                  <a:txBody>
                    <a:bodyPr/>
                    <a:lstStyle/>
                    <a:p>
                      <a:pPr marL="0" marR="0">
                        <a:lnSpc>
                          <a:spcPct val="107000"/>
                        </a:lnSpc>
                        <a:spcBef>
                          <a:spcPts val="0"/>
                        </a:spcBef>
                        <a:spcAft>
                          <a:spcPts val="0"/>
                        </a:spcAft>
                      </a:pPr>
                      <a:r>
                        <a:rPr lang="en-US" sz="1200">
                          <a:effectLst/>
                          <a:latin typeface="Century Gothic" panose="020B0502020202020204" pitchFamily="34" charset="0"/>
                        </a:rPr>
                        <a:t>Laredo</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69.3</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-22.7</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51.8</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-31.0</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80968">
                <a:tc>
                  <a:txBody>
                    <a:bodyPr/>
                    <a:lstStyle/>
                    <a:p>
                      <a:pPr marL="0" marR="0">
                        <a:lnSpc>
                          <a:spcPct val="107000"/>
                        </a:lnSpc>
                        <a:spcBef>
                          <a:spcPts val="0"/>
                        </a:spcBef>
                        <a:spcAft>
                          <a:spcPts val="0"/>
                        </a:spcAft>
                      </a:pPr>
                      <a:r>
                        <a:rPr lang="en-US" sz="1200">
                          <a:effectLst/>
                          <a:latin typeface="Century Gothic" panose="020B0502020202020204" pitchFamily="34" charset="0"/>
                        </a:rPr>
                        <a:t>Brownsville-Harlingen</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71.7</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-20.3</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57.4</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-25.3</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546666">
                <a:tc>
                  <a:txBody>
                    <a:bodyPr/>
                    <a:lstStyle/>
                    <a:p>
                      <a:pPr marL="0" marR="0">
                        <a:lnSpc>
                          <a:spcPct val="107000"/>
                        </a:lnSpc>
                        <a:spcBef>
                          <a:spcPts val="0"/>
                        </a:spcBef>
                        <a:spcAft>
                          <a:spcPts val="0"/>
                        </a:spcAft>
                      </a:pPr>
                      <a:r>
                        <a:rPr lang="en-US" sz="1200">
                          <a:effectLst/>
                          <a:latin typeface="Century Gothic" panose="020B0502020202020204" pitchFamily="34" charset="0"/>
                        </a:rPr>
                        <a:t>McAllen-Edinburg-Mission</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75.6</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-16.4</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55.2</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-27.6</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264935">
                <a:tc>
                  <a:txBody>
                    <a:bodyPr/>
                    <a:lstStyle/>
                    <a:p>
                      <a:pPr marL="0" marR="0">
                        <a:lnSpc>
                          <a:spcPct val="107000"/>
                        </a:lnSpc>
                        <a:spcBef>
                          <a:spcPts val="0"/>
                        </a:spcBef>
                        <a:spcAft>
                          <a:spcPts val="0"/>
                        </a:spcAft>
                      </a:pPr>
                      <a:r>
                        <a:rPr lang="en-US" sz="1200" dirty="0">
                          <a:effectLst/>
                          <a:latin typeface="Century Gothic" panose="020B0502020202020204" pitchFamily="34" charset="0"/>
                        </a:rPr>
                        <a:t>Austin-Round </a:t>
                      </a:r>
                      <a:r>
                        <a:rPr lang="en-US" sz="1200" dirty="0" smtClean="0">
                          <a:effectLst/>
                          <a:latin typeface="Century Gothic" panose="020B0502020202020204" pitchFamily="34" charset="0"/>
                        </a:rPr>
                        <a:t>Rock*</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92.0</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latin typeface="Century Gothic" panose="020B0502020202020204" pitchFamily="34" charset="0"/>
                        </a:rPr>
                        <a:t>0.0</a:t>
                      </a:r>
                      <a:endParaRPr lang="en-U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Century Gothic" panose="020B0502020202020204" pitchFamily="34" charset="0"/>
                        </a:rPr>
                        <a:t>82.8</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Century Gothic" panose="020B0502020202020204" pitchFamily="34" charset="0"/>
                        </a:rPr>
                        <a:t>0.0</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961428" y="1674292"/>
            <a:ext cx="6960235" cy="2169825"/>
          </a:xfrm>
          <a:prstGeom prst="rect">
            <a:avLst/>
          </a:prstGeom>
          <a:noFill/>
        </p:spPr>
        <p:txBody>
          <a:bodyPr wrap="square" rtlCol="0">
            <a:spAutoFit/>
          </a:bodyPr>
          <a:lstStyle/>
          <a:p>
            <a:pPr algn="just">
              <a:lnSpc>
                <a:spcPct val="150000"/>
              </a:lnSpc>
            </a:pPr>
            <a:r>
              <a:rPr lang="en-US" dirty="0">
                <a:solidFill>
                  <a:prstClr val="black"/>
                </a:solidFill>
                <a:latin typeface="Century Gothic" panose="020B0502020202020204" pitchFamily="34" charset="0"/>
                <a:cs typeface="Times New Roman" panose="02020603050405020304" pitchFamily="18" charset="0"/>
              </a:rPr>
              <a:t>Of the 381 metropolitan areas in the US, those with the lowest rates of computer ownership and internet use by individuals include three Texas border MSAs. </a:t>
            </a:r>
          </a:p>
          <a:p>
            <a:pPr algn="just">
              <a:lnSpc>
                <a:spcPct val="150000"/>
              </a:lnSpc>
            </a:pPr>
            <a:endParaRPr lang="en-US" dirty="0">
              <a:solidFill>
                <a:prstClr val="black"/>
              </a:solidFill>
              <a:latin typeface="Candara" panose="020E0502030303020204" pitchFamily="34" charset="0"/>
              <a:cs typeface="Times New Roman" panose="02020603050405020304" pitchFamily="18" charset="0"/>
            </a:endParaRPr>
          </a:p>
          <a:p>
            <a:pPr>
              <a:lnSpc>
                <a:spcPct val="150000"/>
              </a:lnSpc>
            </a:pPr>
            <a:endParaRPr lang="en-US" dirty="0">
              <a:solidFill>
                <a:prstClr val="black"/>
              </a:solidFill>
            </a:endParaRPr>
          </a:p>
        </p:txBody>
      </p:sp>
      <p:sp>
        <p:nvSpPr>
          <p:cNvPr id="2" name="TextBox 1"/>
          <p:cNvSpPr txBox="1"/>
          <p:nvPr/>
        </p:nvSpPr>
        <p:spPr>
          <a:xfrm>
            <a:off x="4114800" y="5466169"/>
            <a:ext cx="4035463" cy="261610"/>
          </a:xfrm>
          <a:prstGeom prst="rect">
            <a:avLst/>
          </a:prstGeom>
          <a:noFill/>
        </p:spPr>
        <p:txBody>
          <a:bodyPr wrap="square" rtlCol="0">
            <a:spAutoFit/>
          </a:bodyPr>
          <a:lstStyle/>
          <a:p>
            <a:r>
              <a:rPr lang="en-US" sz="1100" dirty="0" smtClean="0">
                <a:solidFill>
                  <a:prstClr val="black"/>
                </a:solidFill>
                <a:latin typeface="Century Gothic" panose="020B0502020202020204" pitchFamily="34" charset="0"/>
              </a:rPr>
              <a:t>US Census Bureau, American Community Survey, 2013</a:t>
            </a:r>
            <a:endParaRPr lang="en-US" sz="11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2726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7957730" cy="1088068"/>
          </a:xfrm>
        </p:spPr>
        <p:txBody>
          <a:bodyPr>
            <a:noAutofit/>
          </a:bodyPr>
          <a:lstStyle/>
          <a:p>
            <a:r>
              <a:rPr lang="en-US" sz="3200" b="1" dirty="0"/>
              <a:t>Digital equity  </a:t>
            </a:r>
            <a:r>
              <a:rPr lang="en-US" sz="3200" b="1" dirty="0" smtClean="0"/>
              <a:t>must be </a:t>
            </a:r>
            <a:r>
              <a:rPr lang="en-US" sz="3200" b="1" i="1" dirty="0" smtClean="0"/>
              <a:t>central</a:t>
            </a:r>
            <a:r>
              <a:rPr lang="en-US" sz="3200" b="1" dirty="0" smtClean="0"/>
              <a:t> to community economic development</a:t>
            </a:r>
            <a:endParaRPr lang="en-US" sz="3200" b="1" dirty="0">
              <a:solidFill>
                <a:schemeClr val="accent1"/>
              </a:solidFill>
            </a:endParaRPr>
          </a:p>
        </p:txBody>
      </p:sp>
      <p:sp>
        <p:nvSpPr>
          <p:cNvPr id="3" name="Content Placeholder 2"/>
          <p:cNvSpPr>
            <a:spLocks noGrp="1"/>
          </p:cNvSpPr>
          <p:nvPr>
            <p:ph idx="1"/>
          </p:nvPr>
        </p:nvSpPr>
        <p:spPr>
          <a:xfrm>
            <a:off x="457200" y="2057400"/>
            <a:ext cx="8229600" cy="4648200"/>
          </a:xfrm>
        </p:spPr>
        <p:txBody>
          <a:bodyPr>
            <a:normAutofit/>
          </a:bodyPr>
          <a:lstStyle/>
          <a:p>
            <a:pPr marL="0" indent="0">
              <a:lnSpc>
                <a:spcPct val="150000"/>
              </a:lnSpc>
              <a:buNone/>
            </a:pPr>
            <a:r>
              <a:rPr lang="en-US" sz="1800" dirty="0">
                <a:solidFill>
                  <a:schemeClr val="tx1">
                    <a:lumMod val="95000"/>
                    <a:lumOff val="5000"/>
                  </a:schemeClr>
                </a:solidFill>
              </a:rPr>
              <a:t>“Like electricity a century ago, broadband is a foundation for economic growth, job creation, global competitiveness and a better way of life. It is enabling entire new industries and unlocking vast new possibilities for existing ones. It is changing how we educate children, deliver health care, manage energy, ensure public safety, engage government, and access, organize and disseminate knowledge.” </a:t>
            </a:r>
          </a:p>
          <a:p>
            <a:pPr marL="0" indent="0">
              <a:lnSpc>
                <a:spcPct val="150000"/>
              </a:lnSpc>
              <a:buNone/>
            </a:pPr>
            <a:r>
              <a:rPr lang="en-US" sz="1800" dirty="0">
                <a:solidFill>
                  <a:schemeClr val="tx1">
                    <a:lumMod val="95000"/>
                    <a:lumOff val="5000"/>
                  </a:schemeClr>
                </a:solidFill>
              </a:rPr>
              <a:t>(Federal Communications Commission, 2010)</a:t>
            </a:r>
            <a:endParaRPr lang="en-US" dirty="0">
              <a:solidFill>
                <a:schemeClr val="tx1">
                  <a:lumMod val="95000"/>
                  <a:lumOff val="5000"/>
                </a:schemeClr>
              </a:solidFill>
            </a:endParaRPr>
          </a:p>
        </p:txBody>
      </p:sp>
    </p:spTree>
    <p:extLst>
      <p:ext uri="{BB962C8B-B14F-4D97-AF65-F5344CB8AC3E}">
        <p14:creationId xmlns:p14="http://schemas.microsoft.com/office/powerpoint/2010/main" val="263077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cs typeface="Times New Roman" panose="02020603050405020304" pitchFamily="18" charset="0"/>
              </a:rPr>
              <a:t>Why are computer and Internet use important?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2" y="1266258"/>
            <a:ext cx="9144000" cy="5111234"/>
          </a:xfrm>
          <a:prstGeom prst="rect">
            <a:avLst/>
          </a:prstGeom>
        </p:spPr>
      </p:pic>
      <p:sp>
        <p:nvSpPr>
          <p:cNvPr id="2" name="TextBox 1"/>
          <p:cNvSpPr txBox="1"/>
          <p:nvPr/>
        </p:nvSpPr>
        <p:spPr>
          <a:xfrm>
            <a:off x="76200" y="1752600"/>
            <a:ext cx="1371600" cy="369332"/>
          </a:xfrm>
          <a:prstGeom prst="rect">
            <a:avLst/>
          </a:prstGeom>
          <a:noFill/>
        </p:spPr>
        <p:txBody>
          <a:bodyPr wrap="square" rtlCol="0">
            <a:spAutoFit/>
          </a:bodyPr>
          <a:lstStyle/>
          <a:p>
            <a:r>
              <a:rPr lang="en-US" b="1" dirty="0" smtClean="0">
                <a:solidFill>
                  <a:schemeClr val="bg1"/>
                </a:solidFill>
                <a:latin typeface="Candara" panose="020E0502030303020204" pitchFamily="34" charset="0"/>
              </a:rPr>
              <a:t>Commerce</a:t>
            </a:r>
            <a:endParaRPr lang="en-US" b="1" dirty="0">
              <a:solidFill>
                <a:schemeClr val="bg1"/>
              </a:solidFill>
              <a:latin typeface="Candara" panose="020E0502030303020204" pitchFamily="34" charset="0"/>
            </a:endParaRPr>
          </a:p>
        </p:txBody>
      </p:sp>
      <p:sp>
        <p:nvSpPr>
          <p:cNvPr id="6" name="TextBox 5"/>
          <p:cNvSpPr txBox="1"/>
          <p:nvPr/>
        </p:nvSpPr>
        <p:spPr>
          <a:xfrm>
            <a:off x="228600" y="3581400"/>
            <a:ext cx="1600200" cy="369332"/>
          </a:xfrm>
          <a:prstGeom prst="rect">
            <a:avLst/>
          </a:prstGeom>
          <a:noFill/>
        </p:spPr>
        <p:txBody>
          <a:bodyPr wrap="square" rtlCol="0">
            <a:spAutoFit/>
          </a:bodyPr>
          <a:lstStyle/>
          <a:p>
            <a:r>
              <a:rPr lang="en-US" b="1" dirty="0" smtClean="0">
                <a:solidFill>
                  <a:schemeClr val="bg1"/>
                </a:solidFill>
                <a:latin typeface="Candara" panose="020E0502030303020204" pitchFamily="34" charset="0"/>
              </a:rPr>
              <a:t>Employment</a:t>
            </a:r>
            <a:endParaRPr lang="en-US" b="1" dirty="0">
              <a:solidFill>
                <a:schemeClr val="bg1"/>
              </a:solidFill>
              <a:latin typeface="Candara" panose="020E0502030303020204" pitchFamily="34" charset="0"/>
            </a:endParaRPr>
          </a:p>
        </p:txBody>
      </p:sp>
      <p:sp>
        <p:nvSpPr>
          <p:cNvPr id="8" name="TextBox 7"/>
          <p:cNvSpPr txBox="1"/>
          <p:nvPr/>
        </p:nvSpPr>
        <p:spPr>
          <a:xfrm>
            <a:off x="7467600" y="2667000"/>
            <a:ext cx="1905000" cy="307777"/>
          </a:xfrm>
          <a:prstGeom prst="rect">
            <a:avLst/>
          </a:prstGeom>
          <a:noFill/>
        </p:spPr>
        <p:txBody>
          <a:bodyPr wrap="square" rtlCol="0">
            <a:spAutoFit/>
          </a:bodyPr>
          <a:lstStyle/>
          <a:p>
            <a:r>
              <a:rPr lang="en-US" sz="1400" b="1" dirty="0" smtClean="0">
                <a:solidFill>
                  <a:schemeClr val="bg1"/>
                </a:solidFill>
                <a:latin typeface="Candara" panose="020E0502030303020204" pitchFamily="34" charset="0"/>
              </a:rPr>
              <a:t>Sharing information</a:t>
            </a:r>
            <a:endParaRPr lang="en-US" sz="1400" b="1" dirty="0">
              <a:solidFill>
                <a:schemeClr val="bg1"/>
              </a:solidFill>
              <a:latin typeface="Candara" panose="020E0502030303020204" pitchFamily="34" charset="0"/>
            </a:endParaRPr>
          </a:p>
        </p:txBody>
      </p:sp>
      <p:sp>
        <p:nvSpPr>
          <p:cNvPr id="9" name="TextBox 8"/>
          <p:cNvSpPr txBox="1"/>
          <p:nvPr/>
        </p:nvSpPr>
        <p:spPr>
          <a:xfrm>
            <a:off x="6933663" y="3950732"/>
            <a:ext cx="1905000" cy="369332"/>
          </a:xfrm>
          <a:prstGeom prst="rect">
            <a:avLst/>
          </a:prstGeom>
          <a:noFill/>
        </p:spPr>
        <p:txBody>
          <a:bodyPr wrap="square" rtlCol="0">
            <a:spAutoFit/>
          </a:bodyPr>
          <a:lstStyle/>
          <a:p>
            <a:r>
              <a:rPr lang="en-US" b="1" dirty="0" smtClean="0">
                <a:solidFill>
                  <a:schemeClr val="bg1"/>
                </a:solidFill>
                <a:latin typeface="Candara" panose="020E0502030303020204" pitchFamily="34" charset="0"/>
              </a:rPr>
              <a:t>Education</a:t>
            </a:r>
            <a:endParaRPr lang="en-US" b="1" dirty="0">
              <a:solidFill>
                <a:schemeClr val="bg1"/>
              </a:solidFill>
              <a:latin typeface="Candara" panose="020E0502030303020204" pitchFamily="34" charset="0"/>
            </a:endParaRPr>
          </a:p>
        </p:txBody>
      </p:sp>
      <p:sp>
        <p:nvSpPr>
          <p:cNvPr id="10" name="TextBox 9"/>
          <p:cNvSpPr txBox="1"/>
          <p:nvPr/>
        </p:nvSpPr>
        <p:spPr>
          <a:xfrm>
            <a:off x="1524000" y="2284512"/>
            <a:ext cx="1905000" cy="307777"/>
          </a:xfrm>
          <a:prstGeom prst="rect">
            <a:avLst/>
          </a:prstGeom>
          <a:noFill/>
        </p:spPr>
        <p:txBody>
          <a:bodyPr wrap="square" rtlCol="0">
            <a:spAutoFit/>
          </a:bodyPr>
          <a:lstStyle/>
          <a:p>
            <a:r>
              <a:rPr lang="en-US" sz="1400" b="1" dirty="0" smtClean="0">
                <a:solidFill>
                  <a:schemeClr val="bg1"/>
                </a:solidFill>
                <a:latin typeface="Candara" panose="020E0502030303020204" pitchFamily="34" charset="0"/>
              </a:rPr>
              <a:t>Access to Banking</a:t>
            </a:r>
            <a:endParaRPr lang="en-US" sz="1400" b="1" dirty="0">
              <a:solidFill>
                <a:schemeClr val="bg1"/>
              </a:solidFill>
              <a:latin typeface="Candara" panose="020E0502030303020204" pitchFamily="34" charset="0"/>
            </a:endParaRPr>
          </a:p>
        </p:txBody>
      </p:sp>
      <p:sp>
        <p:nvSpPr>
          <p:cNvPr id="11" name="TextBox 10"/>
          <p:cNvSpPr txBox="1"/>
          <p:nvPr/>
        </p:nvSpPr>
        <p:spPr>
          <a:xfrm>
            <a:off x="7848600" y="1748589"/>
            <a:ext cx="1905000" cy="307777"/>
          </a:xfrm>
          <a:prstGeom prst="rect">
            <a:avLst/>
          </a:prstGeom>
          <a:noFill/>
        </p:spPr>
        <p:txBody>
          <a:bodyPr wrap="square" rtlCol="0">
            <a:spAutoFit/>
          </a:bodyPr>
          <a:lstStyle/>
          <a:p>
            <a:r>
              <a:rPr lang="en-US" sz="1400" b="1" dirty="0" smtClean="0">
                <a:solidFill>
                  <a:schemeClr val="bg1"/>
                </a:solidFill>
                <a:latin typeface="Candara" panose="020E0502030303020204" pitchFamily="34" charset="0"/>
              </a:rPr>
              <a:t>Healthcare</a:t>
            </a:r>
            <a:endParaRPr lang="en-US" sz="1400" b="1" dirty="0">
              <a:solidFill>
                <a:schemeClr val="bg1"/>
              </a:solidFill>
              <a:latin typeface="Candara" panose="020E0502030303020204" pitchFamily="34" charset="0"/>
            </a:endParaRPr>
          </a:p>
        </p:txBody>
      </p:sp>
      <p:sp>
        <p:nvSpPr>
          <p:cNvPr id="12" name="TextBox 11"/>
          <p:cNvSpPr txBox="1"/>
          <p:nvPr/>
        </p:nvSpPr>
        <p:spPr>
          <a:xfrm>
            <a:off x="5775158" y="2284511"/>
            <a:ext cx="1905000" cy="307777"/>
          </a:xfrm>
          <a:prstGeom prst="rect">
            <a:avLst/>
          </a:prstGeom>
          <a:noFill/>
        </p:spPr>
        <p:txBody>
          <a:bodyPr wrap="square" rtlCol="0">
            <a:spAutoFit/>
          </a:bodyPr>
          <a:lstStyle/>
          <a:p>
            <a:r>
              <a:rPr lang="en-US" sz="1400" b="1" dirty="0" smtClean="0">
                <a:solidFill>
                  <a:schemeClr val="bg1"/>
                </a:solidFill>
                <a:latin typeface="Candara" panose="020E0502030303020204" pitchFamily="34" charset="0"/>
              </a:rPr>
              <a:t>Government Services</a:t>
            </a:r>
            <a:endParaRPr lang="en-US" sz="1400" b="1" dirty="0">
              <a:solidFill>
                <a:schemeClr val="bg1"/>
              </a:solidFill>
              <a:latin typeface="Candara" panose="020E0502030303020204" pitchFamily="34" charset="0"/>
            </a:endParaRPr>
          </a:p>
        </p:txBody>
      </p:sp>
      <p:sp>
        <p:nvSpPr>
          <p:cNvPr id="3" name="TextBox 2"/>
          <p:cNvSpPr txBox="1"/>
          <p:nvPr/>
        </p:nvSpPr>
        <p:spPr>
          <a:xfrm>
            <a:off x="228600" y="5029200"/>
            <a:ext cx="1600200" cy="738664"/>
          </a:xfrm>
          <a:prstGeom prst="rect">
            <a:avLst/>
          </a:prstGeom>
          <a:noFill/>
        </p:spPr>
        <p:txBody>
          <a:bodyPr wrap="square" rtlCol="0">
            <a:spAutoFit/>
          </a:bodyPr>
          <a:lstStyle/>
          <a:p>
            <a:r>
              <a:rPr lang="en-US" sz="1400" b="1" dirty="0" smtClean="0">
                <a:solidFill>
                  <a:schemeClr val="bg1"/>
                </a:solidFill>
                <a:latin typeface="Candara" panose="020E0502030303020204" pitchFamily="34" charset="0"/>
              </a:rPr>
              <a:t>Workforce Development &amp; Training</a:t>
            </a:r>
            <a:endParaRPr lang="en-US" sz="1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916144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87286"/>
            <a:ext cx="8153400" cy="1132114"/>
          </a:xfrm>
        </p:spPr>
        <p:txBody>
          <a:bodyPr>
            <a:normAutofit fontScale="85000" lnSpcReduction="10000"/>
          </a:bodyPr>
          <a:lstStyle/>
          <a:p>
            <a:pPr marL="0" indent="0">
              <a:lnSpc>
                <a:spcPct val="160000"/>
              </a:lnSpc>
              <a:buNone/>
            </a:pPr>
            <a:r>
              <a:rPr lang="en-US" sz="2000" dirty="0"/>
              <a:t>The United States ranks 14</a:t>
            </a:r>
            <a:r>
              <a:rPr lang="en-US" sz="2000" baseline="30000" dirty="0"/>
              <a:t>th</a:t>
            </a:r>
            <a:r>
              <a:rPr lang="en-US" sz="2000" dirty="0"/>
              <a:t> </a:t>
            </a:r>
            <a:r>
              <a:rPr lang="en-US" sz="2000" dirty="0" smtClean="0"/>
              <a:t>out of 34 developed and developing countries monitored by the OECD  on </a:t>
            </a:r>
            <a:r>
              <a:rPr lang="en-US" sz="2000" dirty="0"/>
              <a:t>broadband Internet </a:t>
            </a:r>
            <a:r>
              <a:rPr lang="en-US" sz="2000" dirty="0" smtClean="0"/>
              <a:t>penetration.  </a:t>
            </a:r>
            <a:endParaRPr lang="en-US" sz="2000" dirty="0"/>
          </a:p>
          <a:p>
            <a:pPr marL="0" indent="0">
              <a:lnSpc>
                <a:spcPct val="160000"/>
              </a:lnSpc>
              <a:buNone/>
            </a:pPr>
            <a:endParaRPr lang="en-US" sz="2000" dirty="0" smtClean="0">
              <a:latin typeface="Candara" panose="020E0502030303020204" pitchFamily="34" charset="0"/>
            </a:endParaRPr>
          </a:p>
          <a:p>
            <a:pPr marL="0" indent="0">
              <a:lnSpc>
                <a:spcPct val="160000"/>
              </a:lnSpc>
              <a:buNone/>
            </a:pPr>
            <a:endParaRPr lang="en-US" sz="2000" dirty="0">
              <a:latin typeface="Candara" panose="020E0502030303020204" pitchFamily="34" charset="0"/>
            </a:endParaRPr>
          </a:p>
          <a:p>
            <a:pPr marL="0" indent="0">
              <a:lnSpc>
                <a:spcPct val="160000"/>
              </a:lnSpc>
              <a:buNone/>
            </a:pPr>
            <a:endParaRPr lang="en-US" sz="2000" dirty="0" smtClean="0">
              <a:latin typeface="Candara" panose="020E0502030303020204" pitchFamily="34" charset="0"/>
            </a:endParaRPr>
          </a:p>
          <a:p>
            <a:pPr marL="0" indent="0">
              <a:lnSpc>
                <a:spcPct val="160000"/>
              </a:lnSpc>
              <a:buNone/>
            </a:pPr>
            <a:endParaRPr lang="en-US" sz="2000" dirty="0">
              <a:latin typeface="Candara" panose="020E0502030303020204" pitchFamily="34" charset="0"/>
            </a:endParaRPr>
          </a:p>
          <a:p>
            <a:pPr marL="0" indent="0">
              <a:lnSpc>
                <a:spcPct val="160000"/>
              </a:lnSpc>
              <a:buNone/>
            </a:pPr>
            <a:endParaRPr lang="en-US" sz="2000" dirty="0" smtClean="0">
              <a:latin typeface="Candara" panose="020E0502030303020204" pitchFamily="34" charset="0"/>
            </a:endParaRPr>
          </a:p>
          <a:p>
            <a:pPr marL="0" indent="0">
              <a:lnSpc>
                <a:spcPct val="160000"/>
              </a:lnSpc>
              <a:buNone/>
            </a:pPr>
            <a:endParaRPr lang="en-US" sz="2000" dirty="0" smtClean="0">
              <a:latin typeface="Candara" panose="020E0502030303020204" pitchFamily="34" charset="0"/>
            </a:endParaRPr>
          </a:p>
          <a:p>
            <a:pPr marL="0" indent="0">
              <a:lnSpc>
                <a:spcPct val="160000"/>
              </a:lnSpc>
              <a:buNone/>
            </a:pPr>
            <a:endParaRPr lang="en-US" sz="2000" dirty="0" smtClean="0">
              <a:latin typeface="Candara" panose="020E0502030303020204" pitchFamily="34" charset="0"/>
              <a:cs typeface="Times New Roman" panose="02020603050405020304" pitchFamily="18" charset="0"/>
            </a:endParaRPr>
          </a:p>
          <a:p>
            <a:pPr marL="0" indent="0">
              <a:lnSpc>
                <a:spcPct val="160000"/>
              </a:lnSpc>
              <a:buNone/>
            </a:pPr>
            <a:endParaRPr lang="en-US" sz="2000" dirty="0">
              <a:latin typeface="Candara" panose="020E0502030303020204" pitchFamily="34" charset="0"/>
            </a:endParaRPr>
          </a:p>
          <a:p>
            <a:pPr marL="0" indent="0">
              <a:lnSpc>
                <a:spcPct val="160000"/>
              </a:lnSpc>
              <a:buNone/>
            </a:pPr>
            <a:endParaRPr lang="en-US" sz="2000" dirty="0">
              <a:latin typeface="Candara" panose="020E0502030303020204" pitchFamily="34" charset="0"/>
              <a:cs typeface="Times New Roman" panose="02020603050405020304" pitchFamily="18" charset="0"/>
            </a:endParaRPr>
          </a:p>
          <a:p>
            <a:pPr marL="285750" indent="-285750">
              <a:lnSpc>
                <a:spcPct val="160000"/>
              </a:lnSpc>
              <a:buClrTx/>
            </a:pPr>
            <a:endParaRPr lang="en-US" sz="2200" dirty="0">
              <a:cs typeface="Times New Roman" panose="02020603050405020304" pitchFamily="18" charset="0"/>
              <a:sym typeface="Wingdings" panose="05000000000000000000" pitchFamily="2" charset="2"/>
            </a:endParaRPr>
          </a:p>
        </p:txBody>
      </p:sp>
      <p:sp>
        <p:nvSpPr>
          <p:cNvPr id="11" name="Title 3"/>
          <p:cNvSpPr txBox="1">
            <a:spLocks/>
          </p:cNvSpPr>
          <p:nvPr/>
        </p:nvSpPr>
        <p:spPr>
          <a:xfrm>
            <a:off x="609600" y="228600"/>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0" kern="1200">
                <a:solidFill>
                  <a:schemeClr val="bg1"/>
                </a:solidFill>
                <a:latin typeface="Century Gothic" panose="020B0502020202020204" pitchFamily="34" charset="0"/>
                <a:ea typeface="+mj-ea"/>
                <a:cs typeface="+mj-cs"/>
              </a:defRPr>
            </a:lvl1pPr>
          </a:lstStyle>
          <a:p>
            <a:r>
              <a:rPr lang="en-US" b="1" dirty="0" smtClean="0"/>
              <a:t>Digital Divide in the U.S.</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380" y="2971800"/>
            <a:ext cx="4654420" cy="2971800"/>
          </a:xfrm>
          <a:prstGeom prst="rect">
            <a:avLst/>
          </a:prstGeom>
        </p:spPr>
      </p:pic>
      <p:sp>
        <p:nvSpPr>
          <p:cNvPr id="3" name="TextBox 2"/>
          <p:cNvSpPr txBox="1"/>
          <p:nvPr/>
        </p:nvSpPr>
        <p:spPr>
          <a:xfrm>
            <a:off x="457200" y="2978021"/>
            <a:ext cx="3810000" cy="3831818"/>
          </a:xfrm>
          <a:prstGeom prst="rect">
            <a:avLst/>
          </a:prstGeom>
          <a:noFill/>
        </p:spPr>
        <p:txBody>
          <a:bodyPr wrap="square" rtlCol="0">
            <a:spAutoFit/>
          </a:bodyPr>
          <a:lstStyle/>
          <a:p>
            <a:pPr>
              <a:lnSpc>
                <a:spcPct val="150000"/>
              </a:lnSpc>
            </a:pPr>
            <a:r>
              <a:rPr lang="en-US" dirty="0">
                <a:latin typeface="Century Gothic" panose="020B0502020202020204" pitchFamily="34" charset="0"/>
                <a:cs typeface="Times New Roman" panose="02020603050405020304" pitchFamily="18" charset="0"/>
              </a:rPr>
              <a:t>As an increasingly diverse array of essential resources are moved online, failure to address the lower levels of adoption among certain population groups causes  them to fall behind economically, socially, and politically.</a:t>
            </a:r>
            <a:endParaRPr lang="en-US" dirty="0">
              <a:latin typeface="Century Gothic" panose="020B0502020202020204" pitchFamily="34" charset="0"/>
            </a:endParaRPr>
          </a:p>
          <a:p>
            <a:pPr>
              <a:lnSpc>
                <a:spcPct val="150000"/>
              </a:lnSpc>
            </a:pPr>
            <a:endParaRPr lang="en-US" dirty="0"/>
          </a:p>
        </p:txBody>
      </p:sp>
    </p:spTree>
    <p:extLst>
      <p:ext uri="{BB962C8B-B14F-4D97-AF65-F5344CB8AC3E}">
        <p14:creationId xmlns:p14="http://schemas.microsoft.com/office/powerpoint/2010/main" val="3683018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76200"/>
            <a:ext cx="9144000" cy="1143000"/>
          </a:xfrm>
        </p:spPr>
        <p:txBody>
          <a:bodyPr>
            <a:normAutofit/>
          </a:bodyPr>
          <a:lstStyle/>
          <a:p>
            <a:pPr algn="ctr"/>
            <a:r>
              <a:rPr lang="en-US" b="1" dirty="0" smtClean="0"/>
              <a:t> </a:t>
            </a:r>
            <a:endParaRPr lang="en-US" b="1" dirty="0"/>
          </a:p>
        </p:txBody>
      </p:sp>
      <p:sp>
        <p:nvSpPr>
          <p:cNvPr id="8" name="Title 3"/>
          <p:cNvSpPr txBox="1">
            <a:spLocks/>
          </p:cNvSpPr>
          <p:nvPr/>
        </p:nvSpPr>
        <p:spPr>
          <a:xfrm>
            <a:off x="457200" y="76200"/>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0" kern="1200">
                <a:solidFill>
                  <a:schemeClr val="bg1"/>
                </a:solidFill>
                <a:latin typeface="Century Gothic" panose="020B0502020202020204" pitchFamily="34" charset="0"/>
                <a:ea typeface="+mj-ea"/>
                <a:cs typeface="+mj-cs"/>
              </a:defRPr>
            </a:lvl1pPr>
          </a:lstStyle>
          <a:p>
            <a:r>
              <a:rPr lang="en-US" b="1" dirty="0" smtClean="0"/>
              <a:t>Digital Divide in the U.S.</a:t>
            </a:r>
            <a:endParaRPr lang="en-US"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1309" t="26450" r="2196" b="5359"/>
          <a:stretch/>
        </p:blipFill>
        <p:spPr>
          <a:xfrm>
            <a:off x="17107" y="3124200"/>
            <a:ext cx="6248400" cy="3248174"/>
          </a:xfrm>
          <a:prstGeom prst="rect">
            <a:avLst/>
          </a:prstGeom>
        </p:spPr>
      </p:pic>
      <p:sp>
        <p:nvSpPr>
          <p:cNvPr id="7" name="TextBox 6"/>
          <p:cNvSpPr txBox="1"/>
          <p:nvPr/>
        </p:nvSpPr>
        <p:spPr>
          <a:xfrm>
            <a:off x="494071" y="1581579"/>
            <a:ext cx="4191000" cy="1569660"/>
          </a:xfrm>
          <a:prstGeom prst="rect">
            <a:avLst/>
          </a:prstGeom>
          <a:noFill/>
        </p:spPr>
        <p:txBody>
          <a:bodyPr wrap="square" rtlCol="0">
            <a:spAutoFit/>
          </a:bodyPr>
          <a:lstStyle/>
          <a:p>
            <a:pPr algn="ctr"/>
            <a:r>
              <a:rPr lang="en-US" sz="2400" b="1" dirty="0" smtClean="0">
                <a:solidFill>
                  <a:srgbClr val="0070C0"/>
                </a:solidFill>
                <a:latin typeface="Century Gothic" panose="020B0502020202020204" pitchFamily="34" charset="0"/>
              </a:rPr>
              <a:t>Households with less education have lower rates of broadband adoption </a:t>
            </a:r>
            <a:endParaRPr lang="en-US" sz="2400" b="1" dirty="0">
              <a:solidFill>
                <a:srgbClr val="0070C0"/>
              </a:solidFill>
              <a:latin typeface="Century Gothic" panose="020B0502020202020204" pitchFamily="34" charset="0"/>
            </a:endParaRPr>
          </a:p>
        </p:txBody>
      </p:sp>
      <p:pic>
        <p:nvPicPr>
          <p:cNvPr id="9" name="Picture 8"/>
          <p:cNvPicPr>
            <a:picLocks noChangeAspect="1"/>
          </p:cNvPicPr>
          <p:nvPr/>
        </p:nvPicPr>
        <p:blipFill rotWithShape="1">
          <a:blip r:embed="rId4"/>
          <a:srcRect l="53696" t="35071" r="8913" b="38168"/>
          <a:stretch/>
        </p:blipFill>
        <p:spPr>
          <a:xfrm>
            <a:off x="5964567" y="3124200"/>
            <a:ext cx="3179434" cy="3248174"/>
          </a:xfrm>
          <a:prstGeom prst="rect">
            <a:avLst/>
          </a:prstGeom>
        </p:spPr>
      </p:pic>
      <p:cxnSp>
        <p:nvCxnSpPr>
          <p:cNvPr id="3" name="Straight Connector 2"/>
          <p:cNvCxnSpPr/>
          <p:nvPr/>
        </p:nvCxnSpPr>
        <p:spPr>
          <a:xfrm>
            <a:off x="6096000" y="3124200"/>
            <a:ext cx="0" cy="32481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507" y="1579121"/>
            <a:ext cx="2895600" cy="1569660"/>
          </a:xfrm>
          <a:prstGeom prst="rect">
            <a:avLst/>
          </a:prstGeom>
          <a:noFill/>
        </p:spPr>
        <p:txBody>
          <a:bodyPr wrap="square" rtlCol="0">
            <a:spAutoFit/>
          </a:bodyPr>
          <a:lstStyle/>
          <a:p>
            <a:pPr algn="ctr"/>
            <a:r>
              <a:rPr lang="en-US" sz="2400" b="1" dirty="0" smtClean="0">
                <a:solidFill>
                  <a:srgbClr val="0070C0"/>
                </a:solidFill>
                <a:latin typeface="Century Gothic" panose="020B0502020202020204" pitchFamily="34" charset="0"/>
              </a:rPr>
              <a:t>1 out of 4 households lack high-speed Internet</a:t>
            </a:r>
            <a:endParaRPr lang="en-US" sz="2400" b="1" dirty="0">
              <a:solidFill>
                <a:srgbClr val="0070C0"/>
              </a:solidFill>
              <a:latin typeface="Century Gothic" panose="020B0502020202020204" pitchFamily="34" charset="0"/>
            </a:endParaRPr>
          </a:p>
        </p:txBody>
      </p:sp>
      <p:sp>
        <p:nvSpPr>
          <p:cNvPr id="11" name="Rectangle 10"/>
          <p:cNvSpPr/>
          <p:nvPr/>
        </p:nvSpPr>
        <p:spPr>
          <a:xfrm>
            <a:off x="5257800" y="6110764"/>
            <a:ext cx="3886200" cy="261610"/>
          </a:xfrm>
          <a:prstGeom prst="rect">
            <a:avLst/>
          </a:prstGeom>
          <a:solidFill>
            <a:schemeClr val="bg1">
              <a:alpha val="62000"/>
            </a:schemeClr>
          </a:solidFill>
        </p:spPr>
        <p:txBody>
          <a:bodyPr wrap="square">
            <a:spAutoFit/>
          </a:bodyPr>
          <a:lstStyle/>
          <a:p>
            <a:r>
              <a:rPr lang="en-US" sz="1100" dirty="0" smtClean="0">
                <a:solidFill>
                  <a:srgbClr val="F8F8F8">
                    <a:lumMod val="10000"/>
                  </a:srgbClr>
                </a:solidFill>
                <a:latin typeface="Candara" panose="020E0502030303020204" pitchFamily="34" charset="0"/>
                <a:cs typeface="Times New Roman" panose="02020603050405020304" pitchFamily="18" charset="0"/>
              </a:rPr>
              <a:t> Source: </a:t>
            </a:r>
            <a:r>
              <a:rPr lang="en-US" sz="1100" dirty="0" smtClean="0">
                <a:latin typeface="Candara" panose="020E0502030303020204" pitchFamily="34" charset="0"/>
                <a:cs typeface="Times" panose="02020603050405020304" pitchFamily="18" charset="0"/>
              </a:rPr>
              <a:t>Department </a:t>
            </a:r>
            <a:r>
              <a:rPr lang="en-US" sz="1100" dirty="0">
                <a:latin typeface="Candara" panose="020E0502030303020204" pitchFamily="34" charset="0"/>
                <a:cs typeface="Times" panose="02020603050405020304" pitchFamily="18" charset="0"/>
              </a:rPr>
              <a:t>of Housing and Urban Development</a:t>
            </a:r>
            <a:endParaRPr lang="en-US" sz="1100" dirty="0">
              <a:solidFill>
                <a:srgbClr val="F8F8F8">
                  <a:lumMod val="10000"/>
                </a:srgbClr>
              </a:solidFill>
              <a:latin typeface="Candara" panose="020E0502030303020204" pitchFamily="34" charset="0"/>
              <a:cs typeface="Times New Roman" panose="02020603050405020304" pitchFamily="18" charset="0"/>
            </a:endParaRPr>
          </a:p>
        </p:txBody>
      </p:sp>
    </p:spTree>
    <p:extLst>
      <p:ext uri="{BB962C8B-B14F-4D97-AF65-F5344CB8AC3E}">
        <p14:creationId xmlns:p14="http://schemas.microsoft.com/office/powerpoint/2010/main" val="832236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73" y="304800"/>
            <a:ext cx="7543800" cy="895850"/>
          </a:xfrm>
        </p:spPr>
        <p:txBody>
          <a:bodyPr/>
          <a:lstStyle/>
          <a:p>
            <a:r>
              <a:rPr lang="en-US" b="1" dirty="0" smtClean="0"/>
              <a:t>Digital Divide in the U.S.</a:t>
            </a:r>
            <a:endParaRPr lang="en-US" b="1" dirty="0"/>
          </a:p>
        </p:txBody>
      </p:sp>
      <p:sp>
        <p:nvSpPr>
          <p:cNvPr id="6" name="TextBox 5"/>
          <p:cNvSpPr txBox="1"/>
          <p:nvPr/>
        </p:nvSpPr>
        <p:spPr>
          <a:xfrm>
            <a:off x="7280031" y="4396865"/>
            <a:ext cx="1732085" cy="300082"/>
          </a:xfrm>
          <a:prstGeom prst="rect">
            <a:avLst/>
          </a:prstGeom>
          <a:noFill/>
        </p:spPr>
        <p:txBody>
          <a:bodyPr wrap="square" rtlCol="0">
            <a:spAutoFit/>
          </a:bodyPr>
          <a:lstStyle/>
          <a:p>
            <a:endParaRPr lang="en-US" sz="135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7870" t="25126" r="6674" b="7817"/>
          <a:stretch/>
        </p:blipFill>
        <p:spPr>
          <a:xfrm>
            <a:off x="21496713" y="13615585"/>
            <a:ext cx="8958988" cy="9368389"/>
          </a:xfrm>
          <a:prstGeom prst="rect">
            <a:avLst/>
          </a:prstGeom>
        </p:spPr>
      </p:pic>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57870" t="25126" r="6674" b="7817"/>
          <a:stretch/>
        </p:blipFill>
        <p:spPr>
          <a:xfrm>
            <a:off x="304800" y="1449745"/>
            <a:ext cx="8534400" cy="4063915"/>
          </a:xfrm>
          <a:prstGeom prst="rect">
            <a:avLst/>
          </a:prstGeom>
        </p:spPr>
      </p:pic>
      <p:sp>
        <p:nvSpPr>
          <p:cNvPr id="10" name="TextBox 9"/>
          <p:cNvSpPr txBox="1"/>
          <p:nvPr/>
        </p:nvSpPr>
        <p:spPr>
          <a:xfrm>
            <a:off x="278296" y="14458122"/>
            <a:ext cx="7144622" cy="1077218"/>
          </a:xfrm>
          <a:prstGeom prst="rect">
            <a:avLst/>
          </a:prstGeom>
          <a:noFill/>
        </p:spPr>
        <p:txBody>
          <a:bodyPr wrap="square" rtlCol="0">
            <a:spAutoFit/>
          </a:bodyPr>
          <a:lstStyle/>
          <a:p>
            <a:pPr algn="ctr"/>
            <a:r>
              <a:rPr lang="en-US" sz="3200" b="1" dirty="0" smtClean="0">
                <a:solidFill>
                  <a:srgbClr val="0070C0"/>
                </a:solidFill>
                <a:latin typeface="Candara" panose="020E0502030303020204" pitchFamily="34" charset="0"/>
              </a:rPr>
              <a:t>Households with lower incomes have lower rates of broadband adoption </a:t>
            </a:r>
            <a:endParaRPr lang="en-US" sz="3200" b="1" dirty="0">
              <a:solidFill>
                <a:srgbClr val="0070C0"/>
              </a:solidFill>
              <a:latin typeface="Candara" panose="020E0502030303020204" pitchFamily="34" charset="0"/>
            </a:endParaRPr>
          </a:p>
        </p:txBody>
      </p:sp>
      <p:sp>
        <p:nvSpPr>
          <p:cNvPr id="12" name="TextBox 11"/>
          <p:cNvSpPr txBox="1"/>
          <p:nvPr/>
        </p:nvSpPr>
        <p:spPr>
          <a:xfrm>
            <a:off x="990600" y="1524000"/>
            <a:ext cx="6432318" cy="830997"/>
          </a:xfrm>
          <a:prstGeom prst="rect">
            <a:avLst/>
          </a:prstGeom>
          <a:noFill/>
        </p:spPr>
        <p:txBody>
          <a:bodyPr wrap="square" rtlCol="0">
            <a:spAutoFit/>
          </a:bodyPr>
          <a:lstStyle/>
          <a:p>
            <a:pPr algn="ctr"/>
            <a:r>
              <a:rPr lang="en-US" sz="2400" b="1" dirty="0">
                <a:solidFill>
                  <a:srgbClr val="0070C0"/>
                </a:solidFill>
                <a:latin typeface="Century Gothic" panose="020B0502020202020204" pitchFamily="34" charset="0"/>
              </a:rPr>
              <a:t>Households with lower incomes have lower rates of broadband adoption </a:t>
            </a:r>
          </a:p>
        </p:txBody>
      </p:sp>
      <p:sp>
        <p:nvSpPr>
          <p:cNvPr id="4" name="TextBox 3"/>
          <p:cNvSpPr txBox="1"/>
          <p:nvPr/>
        </p:nvSpPr>
        <p:spPr>
          <a:xfrm>
            <a:off x="4886038" y="5486400"/>
            <a:ext cx="3641736" cy="538609"/>
          </a:xfrm>
          <a:prstGeom prst="rect">
            <a:avLst/>
          </a:prstGeom>
          <a:noFill/>
        </p:spPr>
        <p:txBody>
          <a:bodyPr wrap="square" rtlCol="0">
            <a:spAutoFit/>
          </a:bodyPr>
          <a:lstStyle/>
          <a:p>
            <a:r>
              <a:rPr lang="en-US" sz="1100" dirty="0">
                <a:solidFill>
                  <a:srgbClr val="F8F8F8">
                    <a:lumMod val="10000"/>
                  </a:srgbClr>
                </a:solidFill>
                <a:latin typeface="Candara" panose="020E0502030303020204" pitchFamily="34" charset="0"/>
                <a:cs typeface="Times New Roman" panose="02020603050405020304" pitchFamily="18" charset="0"/>
              </a:rPr>
              <a:t>Source: </a:t>
            </a:r>
            <a:r>
              <a:rPr lang="en-US" sz="1100" dirty="0">
                <a:latin typeface="Candara" panose="020E0502030303020204" pitchFamily="34" charset="0"/>
                <a:cs typeface="Times" panose="02020603050405020304" pitchFamily="18" charset="0"/>
              </a:rPr>
              <a:t>Department of Housing and Urban Development</a:t>
            </a:r>
            <a:endParaRPr lang="en-US" sz="1100" dirty="0">
              <a:solidFill>
                <a:srgbClr val="F8F8F8">
                  <a:lumMod val="10000"/>
                </a:srgbClr>
              </a:solidFill>
              <a:latin typeface="Candara" panose="020E0502030303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11744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76200"/>
            <a:ext cx="9144000" cy="1143000"/>
          </a:xfrm>
        </p:spPr>
        <p:txBody>
          <a:bodyPr>
            <a:normAutofit/>
          </a:bodyPr>
          <a:lstStyle/>
          <a:p>
            <a:pPr algn="ctr"/>
            <a:r>
              <a:rPr lang="en-US" b="1" dirty="0" smtClean="0"/>
              <a:t> </a:t>
            </a:r>
            <a:endParaRPr lang="en-US" b="1" dirty="0"/>
          </a:p>
        </p:txBody>
      </p:sp>
      <p:sp>
        <p:nvSpPr>
          <p:cNvPr id="5" name="TextBox 4"/>
          <p:cNvSpPr txBox="1"/>
          <p:nvPr/>
        </p:nvSpPr>
        <p:spPr>
          <a:xfrm>
            <a:off x="29545" y="1143000"/>
            <a:ext cx="4648200" cy="7848302"/>
          </a:xfrm>
          <a:prstGeom prst="rect">
            <a:avLst/>
          </a:prstGeom>
          <a:noFill/>
        </p:spPr>
        <p:txBody>
          <a:bodyPr wrap="square" rtlCol="0">
            <a:spAutoFit/>
          </a:bodyPr>
          <a:lstStyle/>
          <a:p>
            <a:pPr>
              <a:lnSpc>
                <a:spcPct val="150000"/>
              </a:lnSpc>
            </a:pPr>
            <a:endParaRPr lang="en-US" sz="1600" dirty="0" smtClean="0">
              <a:latin typeface="Candara" panose="020E0502030303020204" pitchFamily="34" charset="0"/>
            </a:endParaRPr>
          </a:p>
          <a:p>
            <a:pPr marL="285750" indent="-285750">
              <a:lnSpc>
                <a:spcPct val="150000"/>
              </a:lnSpc>
              <a:buFont typeface="Wingdings" panose="05000000000000000000" pitchFamily="2" charset="2"/>
              <a:buChar char="v"/>
            </a:pPr>
            <a:r>
              <a:rPr lang="en-US" sz="1600" dirty="0" smtClean="0">
                <a:latin typeface="Century Gothic" panose="020B0502020202020204" pitchFamily="34" charset="0"/>
              </a:rPr>
              <a:t>Over </a:t>
            </a:r>
            <a:r>
              <a:rPr lang="en-US" sz="1600" dirty="0">
                <a:latin typeface="Century Gothic" panose="020B0502020202020204" pitchFamily="34" charset="0"/>
              </a:rPr>
              <a:t>100 million Americans, mostly low-income, lack affordable access to the Internet.  Yet, access and skill in using the Internet safely and effectively have become essential for educational and economic opportunity. Over 80% of jobs are advertised only online. </a:t>
            </a:r>
          </a:p>
          <a:p>
            <a:pPr marL="285750" indent="-285750">
              <a:lnSpc>
                <a:spcPct val="150000"/>
              </a:lnSpc>
              <a:buFont typeface="Wingdings" panose="05000000000000000000" pitchFamily="2" charset="2"/>
              <a:buChar char="v"/>
            </a:pPr>
            <a:endParaRPr lang="en-US" sz="1600" dirty="0" smtClean="0">
              <a:latin typeface="Century Gothic" panose="020B0502020202020204" pitchFamily="34" charset="0"/>
            </a:endParaRPr>
          </a:p>
          <a:p>
            <a:pPr marL="285750" indent="-285750">
              <a:lnSpc>
                <a:spcPct val="150000"/>
              </a:lnSpc>
              <a:buFont typeface="Wingdings" panose="05000000000000000000" pitchFamily="2" charset="2"/>
              <a:buChar char="v"/>
            </a:pPr>
            <a:r>
              <a:rPr lang="en-US" sz="1600" dirty="0" smtClean="0">
                <a:latin typeface="Century Gothic" panose="020B0502020202020204" pitchFamily="34" charset="0"/>
              </a:rPr>
              <a:t>84</a:t>
            </a:r>
            <a:r>
              <a:rPr lang="en-US" sz="1600" dirty="0">
                <a:latin typeface="Century Gothic" panose="020B0502020202020204" pitchFamily="34" charset="0"/>
              </a:rPr>
              <a:t>% of the nation’s K-12 teachers report that the digital divide is growing in their classrooms because of unequal access at home to essential learning technology </a:t>
            </a:r>
            <a:r>
              <a:rPr lang="en-US" sz="1600" dirty="0" smtClean="0">
                <a:latin typeface="Century Gothic" panose="020B0502020202020204" pitchFamily="34" charset="0"/>
              </a:rPr>
              <a:t>resources. </a:t>
            </a:r>
          </a:p>
          <a:p>
            <a:pPr>
              <a:lnSpc>
                <a:spcPct val="150000"/>
              </a:lnSpc>
            </a:pPr>
            <a:endParaRPr lang="en-US" sz="1600" dirty="0">
              <a:latin typeface="Candara" panose="020E0502030303020204" pitchFamily="34" charset="0"/>
            </a:endParaRPr>
          </a:p>
          <a:p>
            <a:pPr>
              <a:lnSpc>
                <a:spcPct val="150000"/>
              </a:lnSpc>
            </a:pPr>
            <a:endParaRPr lang="en-US" sz="1600" dirty="0" smtClean="0">
              <a:latin typeface="Candara" panose="020E0502030303020204" pitchFamily="34" charset="0"/>
            </a:endParaRPr>
          </a:p>
          <a:p>
            <a:pPr>
              <a:lnSpc>
                <a:spcPct val="150000"/>
              </a:lnSpc>
            </a:pPr>
            <a:endParaRPr lang="en-US" sz="1600" dirty="0" smtClean="0">
              <a:latin typeface="Candara" panose="020E0502030303020204" pitchFamily="34" charset="0"/>
            </a:endParaRPr>
          </a:p>
          <a:p>
            <a:pPr>
              <a:lnSpc>
                <a:spcPct val="150000"/>
              </a:lnSpc>
            </a:pPr>
            <a:endParaRPr lang="en-US" sz="1600" dirty="0">
              <a:latin typeface="Candara" panose="020E0502030303020204" pitchFamily="34" charset="0"/>
            </a:endParaRPr>
          </a:p>
          <a:p>
            <a:pPr>
              <a:lnSpc>
                <a:spcPct val="150000"/>
              </a:lnSpc>
            </a:pPr>
            <a:endParaRPr lang="en-US" sz="1600" dirty="0" smtClean="0">
              <a:latin typeface="Candara" panose="020E0502030303020204" pitchFamily="34" charset="0"/>
            </a:endParaRPr>
          </a:p>
          <a:p>
            <a:pPr>
              <a:lnSpc>
                <a:spcPct val="150000"/>
              </a:lnSpc>
            </a:pPr>
            <a:endParaRPr lang="en-US" sz="1600" dirty="0">
              <a:latin typeface="Candara" panose="020E0502030303020204" pitchFamily="34" charset="0"/>
            </a:endParaRPr>
          </a:p>
          <a:p>
            <a:pPr>
              <a:lnSpc>
                <a:spcPct val="150000"/>
              </a:lnSpc>
            </a:pPr>
            <a:endParaRPr lang="en-US" sz="1600" dirty="0">
              <a:latin typeface="Candara" panose="020E0502030303020204" pitchFamily="34" charset="0"/>
            </a:endParaRPr>
          </a:p>
        </p:txBody>
      </p:sp>
      <p:sp>
        <p:nvSpPr>
          <p:cNvPr id="8" name="Title 3"/>
          <p:cNvSpPr txBox="1">
            <a:spLocks/>
          </p:cNvSpPr>
          <p:nvPr/>
        </p:nvSpPr>
        <p:spPr>
          <a:xfrm>
            <a:off x="457200" y="76200"/>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0" kern="1200">
                <a:solidFill>
                  <a:schemeClr val="bg1"/>
                </a:solidFill>
                <a:latin typeface="Century Gothic" panose="020B0502020202020204" pitchFamily="34" charset="0"/>
                <a:ea typeface="+mj-ea"/>
                <a:cs typeface="+mj-cs"/>
              </a:defRPr>
            </a:lvl1pPr>
          </a:lstStyle>
          <a:p>
            <a:r>
              <a:rPr lang="en-US" b="1" dirty="0"/>
              <a:t>Digital Divide in the U.S.</a:t>
            </a:r>
          </a:p>
        </p:txBody>
      </p:sp>
      <p:pic>
        <p:nvPicPr>
          <p:cNvPr id="1026" name="Picture 2" descr="http://www.childtrends.org/wp-content/uploads/2014/06/921230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25" b="3125"/>
          <a:stretch/>
        </p:blipFill>
        <p:spPr bwMode="auto">
          <a:xfrm>
            <a:off x="5105400" y="3962400"/>
            <a:ext cx="3810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bile-cuisine.com/wp-content/uploads/2014/10/Apply-now-key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676400"/>
            <a:ext cx="38100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54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76200"/>
            <a:ext cx="9144000" cy="1143000"/>
          </a:xfrm>
        </p:spPr>
        <p:txBody>
          <a:bodyPr>
            <a:normAutofit/>
          </a:bodyPr>
          <a:lstStyle/>
          <a:p>
            <a:pPr algn="ctr"/>
            <a:r>
              <a:rPr lang="en-US" b="1" dirty="0" smtClean="0"/>
              <a:t> </a:t>
            </a:r>
            <a:endParaRPr lang="en-US" b="1" dirty="0"/>
          </a:p>
        </p:txBody>
      </p:sp>
      <p:sp>
        <p:nvSpPr>
          <p:cNvPr id="8" name="Title 3"/>
          <p:cNvSpPr txBox="1">
            <a:spLocks/>
          </p:cNvSpPr>
          <p:nvPr/>
        </p:nvSpPr>
        <p:spPr>
          <a:xfrm>
            <a:off x="457200" y="76200"/>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0" kern="1200">
                <a:solidFill>
                  <a:schemeClr val="bg1"/>
                </a:solidFill>
                <a:latin typeface="Century Gothic" panose="020B0502020202020204" pitchFamily="34" charset="0"/>
                <a:ea typeface="+mj-ea"/>
                <a:cs typeface="+mj-cs"/>
              </a:defRPr>
            </a:lvl1pPr>
          </a:lstStyle>
          <a:p>
            <a:r>
              <a:rPr lang="en-US" b="1" dirty="0" smtClean="0"/>
              <a:t>Digital Divide and the Economy</a:t>
            </a:r>
            <a:endParaRPr lang="en-US"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016"/>
          <a:stretch/>
        </p:blipFill>
        <p:spPr>
          <a:xfrm>
            <a:off x="457200" y="1386625"/>
            <a:ext cx="3863662" cy="475221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267" b="3294"/>
          <a:stretch/>
        </p:blipFill>
        <p:spPr>
          <a:xfrm>
            <a:off x="4572000" y="1371601"/>
            <a:ext cx="4055187" cy="4767240"/>
          </a:xfrm>
          <a:prstGeom prst="rect">
            <a:avLst/>
          </a:prstGeom>
        </p:spPr>
      </p:pic>
      <p:sp>
        <p:nvSpPr>
          <p:cNvPr id="7" name="TextBox 6"/>
          <p:cNvSpPr txBox="1"/>
          <p:nvPr/>
        </p:nvSpPr>
        <p:spPr>
          <a:xfrm>
            <a:off x="6019800" y="6134458"/>
            <a:ext cx="4343400" cy="276999"/>
          </a:xfrm>
          <a:prstGeom prst="rect">
            <a:avLst/>
          </a:prstGeom>
          <a:noFill/>
        </p:spPr>
        <p:txBody>
          <a:bodyPr wrap="square" rtlCol="0">
            <a:spAutoFit/>
          </a:bodyPr>
          <a:lstStyle/>
          <a:p>
            <a:r>
              <a:rPr lang="en-US" sz="1200" dirty="0"/>
              <a:t>Information Technology &amp; </a:t>
            </a:r>
            <a:r>
              <a:rPr lang="en-US" sz="1200" dirty="0" smtClean="0"/>
              <a:t>People, 2010</a:t>
            </a:r>
            <a:endParaRPr lang="en-US" sz="1200" dirty="0"/>
          </a:p>
        </p:txBody>
      </p:sp>
    </p:spTree>
    <p:extLst>
      <p:ext uri="{BB962C8B-B14F-4D97-AF65-F5344CB8AC3E}">
        <p14:creationId xmlns:p14="http://schemas.microsoft.com/office/powerpoint/2010/main" val="662178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276" y="1295400"/>
            <a:ext cx="9170276" cy="1470025"/>
          </a:xfrm>
        </p:spPr>
        <p:txBody>
          <a:bodyPr>
            <a:normAutofit/>
          </a:bodyPr>
          <a:lstStyle/>
          <a:p>
            <a:r>
              <a:rPr lang="en-US" sz="4000" b="1" dirty="0" smtClean="0"/>
              <a:t>Disclaimer</a:t>
            </a:r>
            <a:endParaRPr lang="en-US" sz="4000" b="1" dirty="0"/>
          </a:p>
        </p:txBody>
      </p:sp>
      <p:sp>
        <p:nvSpPr>
          <p:cNvPr id="5" name="Subtitle 4"/>
          <p:cNvSpPr>
            <a:spLocks noGrp="1"/>
          </p:cNvSpPr>
          <p:nvPr>
            <p:ph type="subTitle" idx="1"/>
          </p:nvPr>
        </p:nvSpPr>
        <p:spPr>
          <a:xfrm>
            <a:off x="1524000" y="3048000"/>
            <a:ext cx="6172200" cy="1752600"/>
          </a:xfrm>
        </p:spPr>
        <p:txBody>
          <a:bodyPr>
            <a:normAutofit lnSpcReduction="10000"/>
          </a:bodyPr>
          <a:lstStyle/>
          <a:p>
            <a:pPr marL="109728"/>
            <a:r>
              <a:rPr lang="en-US" dirty="0">
                <a:cs typeface="Times New Roman" panose="02020603050405020304" pitchFamily="18" charset="0"/>
              </a:rPr>
              <a:t>The views expressed in this presentation are the </a:t>
            </a:r>
            <a:r>
              <a:rPr lang="en-US" dirty="0" smtClean="0">
                <a:cs typeface="Times New Roman" panose="02020603050405020304" pitchFamily="18" charset="0"/>
              </a:rPr>
              <a:t>presenters </a:t>
            </a:r>
            <a:r>
              <a:rPr lang="en-US" dirty="0">
                <a:cs typeface="Times New Roman" panose="02020603050405020304" pitchFamily="18" charset="0"/>
              </a:rPr>
              <a:t>and do not necessarily represent the views of the Federal Reserve Bank of Dallas or the Federal Reserve System.</a:t>
            </a:r>
          </a:p>
        </p:txBody>
      </p:sp>
    </p:spTree>
    <p:extLst>
      <p:ext uri="{BB962C8B-B14F-4D97-AF65-F5344CB8AC3E}">
        <p14:creationId xmlns:p14="http://schemas.microsoft.com/office/powerpoint/2010/main" val="214253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t>How does Internet access impact the economy?</a:t>
            </a:r>
            <a:endParaRPr lang="en-US" b="1" dirty="0"/>
          </a:p>
        </p:txBody>
      </p:sp>
      <p:sp>
        <p:nvSpPr>
          <p:cNvPr id="5" name="Content Placeholder 4"/>
          <p:cNvSpPr>
            <a:spLocks noGrp="1"/>
          </p:cNvSpPr>
          <p:nvPr>
            <p:ph idx="1"/>
          </p:nvPr>
        </p:nvSpPr>
        <p:spPr>
          <a:xfrm>
            <a:off x="228600" y="1600200"/>
            <a:ext cx="8686800" cy="4953000"/>
          </a:xfrm>
        </p:spPr>
        <p:txBody>
          <a:bodyPr>
            <a:normAutofit/>
          </a:bodyPr>
          <a:lstStyle/>
          <a:p>
            <a:pPr algn="just">
              <a:lnSpc>
                <a:spcPct val="150000"/>
              </a:lnSpc>
              <a:buFont typeface="Wingdings" panose="05000000000000000000" pitchFamily="2" charset="2"/>
              <a:buChar char="v"/>
            </a:pPr>
            <a:r>
              <a:rPr lang="en-US" sz="1800" dirty="0">
                <a:cs typeface="Times New Roman" panose="02020603050405020304" pitchFamily="18" charset="0"/>
                <a:sym typeface="Wingdings" panose="05000000000000000000" pitchFamily="2" charset="2"/>
              </a:rPr>
              <a:t>C</a:t>
            </a:r>
            <a:r>
              <a:rPr lang="en-US" sz="1800" dirty="0" smtClean="0">
                <a:cs typeface="Times New Roman" panose="02020603050405020304" pitchFamily="18" charset="0"/>
                <a:sym typeface="Wingdings" panose="05000000000000000000" pitchFamily="2" charset="2"/>
              </a:rPr>
              <a:t>ountries </a:t>
            </a:r>
            <a:r>
              <a:rPr lang="en-US" sz="1800" dirty="0">
                <a:cs typeface="Times New Roman" panose="02020603050405020304" pitchFamily="18" charset="0"/>
                <a:sym typeface="Wingdings" panose="05000000000000000000" pitchFamily="2" charset="2"/>
              </a:rPr>
              <a:t>like Sweden, Switzerland, the U.K. and others that make digital connection and commerce easier for their populations have a much larger share of their economies represented by digital business — about 2.5 more percentage </a:t>
            </a:r>
            <a:r>
              <a:rPr lang="en-US" sz="1800" dirty="0" smtClean="0">
                <a:cs typeface="Times New Roman" panose="02020603050405020304" pitchFamily="18" charset="0"/>
                <a:sym typeface="Wingdings" panose="05000000000000000000" pitchFamily="2" charset="2"/>
              </a:rPr>
              <a:t>points. </a:t>
            </a:r>
          </a:p>
          <a:p>
            <a:pPr algn="just">
              <a:lnSpc>
                <a:spcPct val="150000"/>
              </a:lnSpc>
              <a:buFont typeface="Wingdings" panose="05000000000000000000" pitchFamily="2" charset="2"/>
              <a:buChar char="v"/>
            </a:pPr>
            <a:r>
              <a:rPr lang="en-US" sz="1800" dirty="0" smtClean="0">
                <a:cs typeface="Times New Roman" panose="02020603050405020304" pitchFamily="18" charset="0"/>
                <a:sym typeface="Wingdings" panose="05000000000000000000" pitchFamily="2" charset="2"/>
              </a:rPr>
              <a:t>Boston Consulting Group (BCG) </a:t>
            </a:r>
            <a:r>
              <a:rPr lang="en-US" sz="1800" dirty="0">
                <a:cs typeface="Times New Roman" panose="02020603050405020304" pitchFamily="18" charset="0"/>
                <a:sym typeface="Wingdings" panose="05000000000000000000" pitchFamily="2" charset="2"/>
              </a:rPr>
              <a:t>tabulates that even during the post-financial-crisis recession, </a:t>
            </a:r>
            <a:r>
              <a:rPr lang="en-US" sz="1800" dirty="0" smtClean="0">
                <a:cs typeface="Times New Roman" panose="02020603050405020304" pitchFamily="18" charset="0"/>
                <a:sym typeface="Wingdings" panose="05000000000000000000" pitchFamily="2" charset="2"/>
              </a:rPr>
              <a:t>the </a:t>
            </a:r>
            <a:r>
              <a:rPr lang="en-US" sz="1800" dirty="0">
                <a:cs typeface="Times New Roman" panose="02020603050405020304" pitchFamily="18" charset="0"/>
                <a:sym typeface="Wingdings" panose="05000000000000000000" pitchFamily="2" charset="2"/>
              </a:rPr>
              <a:t>digital economy </a:t>
            </a:r>
            <a:r>
              <a:rPr lang="en-US" sz="1800" dirty="0" smtClean="0">
                <a:cs typeface="Times New Roman" panose="02020603050405020304" pitchFamily="18" charset="0"/>
                <a:sym typeface="Wingdings" panose="05000000000000000000" pitchFamily="2" charset="2"/>
              </a:rPr>
              <a:t>was </a:t>
            </a:r>
            <a:r>
              <a:rPr lang="en-US" sz="1800" dirty="0">
                <a:cs typeface="Times New Roman" panose="02020603050405020304" pitchFamily="18" charset="0"/>
                <a:sym typeface="Wingdings" panose="05000000000000000000" pitchFamily="2" charset="2"/>
              </a:rPr>
              <a:t>growing by about 8 percentage points a year. </a:t>
            </a:r>
            <a:endParaRPr lang="en-US" sz="1800" dirty="0" smtClean="0">
              <a:cs typeface="Times New Roman" panose="02020603050405020304" pitchFamily="18" charset="0"/>
              <a:sym typeface="Wingdings" panose="05000000000000000000" pitchFamily="2" charset="2"/>
            </a:endParaRPr>
          </a:p>
          <a:p>
            <a:pPr algn="just">
              <a:lnSpc>
                <a:spcPct val="150000"/>
              </a:lnSpc>
              <a:buFont typeface="Wingdings" panose="05000000000000000000" pitchFamily="2" charset="2"/>
              <a:buChar char="v"/>
            </a:pPr>
            <a:r>
              <a:rPr lang="en-US" sz="1800" dirty="0"/>
              <a:t>Nationwide study finds high speed broadband access adds $5,437 to price of a $175,000 home (WSJ, July 6, 2015</a:t>
            </a:r>
            <a:r>
              <a:rPr lang="en-US" sz="1800" dirty="0" smtClean="0"/>
              <a:t>).</a:t>
            </a:r>
          </a:p>
          <a:p>
            <a:pPr algn="just">
              <a:lnSpc>
                <a:spcPct val="150000"/>
              </a:lnSpc>
              <a:buFont typeface="Wingdings" panose="05000000000000000000" pitchFamily="2" charset="2"/>
              <a:buChar char="v"/>
            </a:pPr>
            <a:r>
              <a:rPr lang="en-US" sz="1800" b="1" dirty="0">
                <a:cs typeface="Times New Roman" panose="02020603050405020304" pitchFamily="18" charset="0"/>
                <a:sym typeface="Wingdings" panose="05000000000000000000" pitchFamily="2" charset="2"/>
              </a:rPr>
              <a:t>The crucial point is that the digital economy is growing exponentially faster than the real economy. </a:t>
            </a:r>
            <a:endParaRPr lang="en-US" sz="1800" dirty="0">
              <a:cs typeface="Times New Roman" panose="02020603050405020304" pitchFamily="18" charset="0"/>
              <a:sym typeface="Wingdings" panose="05000000000000000000" pitchFamily="2" charset="2"/>
            </a:endParaRPr>
          </a:p>
          <a:p>
            <a:pPr marL="0" indent="0" algn="just">
              <a:lnSpc>
                <a:spcPct val="150000"/>
              </a:lnSpc>
              <a:buNone/>
            </a:pPr>
            <a:endParaRPr lang="en-US" sz="1800" dirty="0">
              <a:latin typeface="Candara" panose="020E0502030303020204" pitchFamily="34" charset="0"/>
            </a:endParaRPr>
          </a:p>
          <a:p>
            <a:pPr algn="just">
              <a:lnSpc>
                <a:spcPct val="150000"/>
              </a:lnSpc>
              <a:buFont typeface="Wingdings" panose="05000000000000000000" pitchFamily="2" charset="2"/>
              <a:buChar char="v"/>
            </a:pPr>
            <a:endParaRPr lang="en-US" sz="1800" dirty="0">
              <a:latin typeface="Candara" panose="020E0502030303020204" pitchFamily="34"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63380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sz="2200" b="1" dirty="0" smtClean="0"/>
              <a:t/>
            </a:r>
            <a:br>
              <a:rPr lang="en-US" sz="2200" b="1" dirty="0" smtClean="0"/>
            </a:br>
            <a:r>
              <a:rPr lang="en-US" b="1" dirty="0" smtClean="0"/>
              <a:t>The Headlines: Worsening Wealth Inequality</a:t>
            </a:r>
            <a:r>
              <a:rPr lang="en-US" dirty="0"/>
              <a:t/>
            </a:r>
            <a:br>
              <a:rPr lang="en-US" dirty="0"/>
            </a:br>
            <a:endParaRPr lang="en-US" dirty="0"/>
          </a:p>
        </p:txBody>
      </p:sp>
      <p:pic>
        <p:nvPicPr>
          <p:cNvPr id="6" name="Picture 2" descr="http://www.pewresearch.org/files/2014/12/FT_14.12.11_wealthGapBars.png"/>
          <p:cNvPicPr>
            <a:picLocks noChangeAspect="1" noChangeArrowheads="1"/>
          </p:cNvPicPr>
          <p:nvPr/>
        </p:nvPicPr>
        <p:blipFill rotWithShape="1">
          <a:blip r:embed="rId3">
            <a:extLst>
              <a:ext uri="{28A0092B-C50C-407E-A947-70E740481C1C}">
                <a14:useLocalDpi xmlns:a14="http://schemas.microsoft.com/office/drawing/2010/main" val="0"/>
              </a:ext>
            </a:extLst>
          </a:blip>
          <a:srcRect t="2131" b="7323"/>
          <a:stretch/>
        </p:blipFill>
        <p:spPr bwMode="auto">
          <a:xfrm>
            <a:off x="2170527" y="1371600"/>
            <a:ext cx="465288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960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in Inequality</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The past several decades have seen the most sustained rise in inequality since the 19</a:t>
            </a:r>
            <a:r>
              <a:rPr lang="en-US" baseline="30000" dirty="0"/>
              <a:t>th</a:t>
            </a:r>
            <a:r>
              <a:rPr lang="en-US" dirty="0"/>
              <a:t> </a:t>
            </a:r>
            <a:r>
              <a:rPr lang="en-US" dirty="0" smtClean="0"/>
              <a:t>Century.</a:t>
            </a:r>
          </a:p>
          <a:p>
            <a:pPr marL="0" indent="0">
              <a:buNone/>
            </a:pPr>
            <a:endParaRPr lang="en-US" dirty="0"/>
          </a:p>
          <a:p>
            <a:pPr>
              <a:buFont typeface="Wingdings" panose="05000000000000000000" pitchFamily="2" charset="2"/>
              <a:buChar char="v"/>
            </a:pPr>
            <a:r>
              <a:rPr lang="en-US" dirty="0"/>
              <a:t>Income and wealth inequality are near their highest levels in the past hundred </a:t>
            </a:r>
            <a:r>
              <a:rPr lang="en-US" dirty="0" smtClean="0"/>
              <a:t>years.</a:t>
            </a:r>
          </a:p>
          <a:p>
            <a:pPr marL="0" indent="0">
              <a:buNone/>
            </a:pPr>
            <a:endParaRPr lang="en-US" dirty="0"/>
          </a:p>
          <a:p>
            <a:pPr>
              <a:buFont typeface="Wingdings" panose="05000000000000000000" pitchFamily="2" charset="2"/>
              <a:buChar char="v"/>
            </a:pPr>
            <a:r>
              <a:rPr lang="en-US" dirty="0"/>
              <a:t>Federal Reserve’s Survey of Consumer Finances (Sept. 2014): The top 3% account for 30.5% of all income and hold 54.4% of all the net </a:t>
            </a:r>
            <a:r>
              <a:rPr lang="en-US" dirty="0" smtClean="0"/>
              <a:t>worth.</a:t>
            </a:r>
          </a:p>
          <a:p>
            <a:pPr marL="0" indent="0">
              <a:buNone/>
            </a:pPr>
            <a:endParaRPr lang="en-US" dirty="0"/>
          </a:p>
          <a:p>
            <a:pPr>
              <a:buFont typeface="Wingdings" panose="05000000000000000000" pitchFamily="2" charset="2"/>
              <a:buChar char="v"/>
            </a:pPr>
            <a:r>
              <a:rPr lang="en-US" dirty="0" smtClean="0"/>
              <a:t>The Gatsby Curve:  The finding that greater income inequality is associated with diminished intergenerational mobility.  </a:t>
            </a:r>
          </a:p>
          <a:p>
            <a:endParaRPr lang="en-US" dirty="0"/>
          </a:p>
        </p:txBody>
      </p:sp>
    </p:spTree>
    <p:extLst>
      <p:ext uri="{BB962C8B-B14F-4D97-AF65-F5344CB8AC3E}">
        <p14:creationId xmlns:p14="http://schemas.microsoft.com/office/powerpoint/2010/main" val="1221337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Unbanked &amp; Underbanked</a:t>
            </a:r>
            <a:r>
              <a:rPr lang="en-US" sz="2400" dirty="0"/>
              <a:t/>
            </a:r>
            <a:br>
              <a:rPr lang="en-US" sz="2400" dirty="0"/>
            </a:br>
            <a:r>
              <a:rPr lang="en-US" sz="1400" dirty="0"/>
              <a:t>Six Texas Border Counties: Cameron, Hidalgo, Starr, Webb, Maverick, El Paso</a:t>
            </a:r>
          </a:p>
        </p:txBody>
      </p:sp>
      <p:sp>
        <p:nvSpPr>
          <p:cNvPr id="3" name="Content Placeholder 2"/>
          <p:cNvSpPr>
            <a:spLocks noGrp="1"/>
          </p:cNvSpPr>
          <p:nvPr>
            <p:ph idx="1"/>
          </p:nvPr>
        </p:nvSpPr>
        <p:spPr>
          <a:xfrm>
            <a:off x="457200" y="1600200"/>
            <a:ext cx="4419600" cy="4648200"/>
          </a:xfrm>
        </p:spPr>
        <p:txBody>
          <a:bodyPr>
            <a:normAutofit lnSpcReduction="10000"/>
          </a:bodyPr>
          <a:lstStyle/>
          <a:p>
            <a:r>
              <a:rPr lang="en-US" sz="1800" dirty="0"/>
              <a:t> Of the top 100 unbanked “places” (cities, towns, or census designated places with more than 250 households), 36 are in </a:t>
            </a:r>
            <a:r>
              <a:rPr lang="en-US" sz="1800" dirty="0" smtClean="0"/>
              <a:t>Texas. </a:t>
            </a:r>
          </a:p>
          <a:p>
            <a:endParaRPr lang="en-US" sz="1800" dirty="0" smtClean="0"/>
          </a:p>
          <a:p>
            <a:r>
              <a:rPr lang="en-US" sz="1800" dirty="0"/>
              <a:t>Starr County, TX is the most unbanked county in the country -- 32.7% of households are unbanked and 28.2% of households are </a:t>
            </a:r>
            <a:r>
              <a:rPr lang="en-US" sz="1800" dirty="0" err="1"/>
              <a:t>underbanked</a:t>
            </a:r>
            <a:r>
              <a:rPr lang="en-US" sz="1800" dirty="0"/>
              <a:t>. </a:t>
            </a:r>
            <a:endParaRPr lang="en-US" sz="1800" dirty="0" smtClean="0"/>
          </a:p>
          <a:p>
            <a:endParaRPr lang="en-US" sz="1800" dirty="0"/>
          </a:p>
          <a:p>
            <a:r>
              <a:rPr lang="en-US" sz="1800" dirty="0"/>
              <a:t> Of counties with more than 100,000 households, Hidalgo County, TX has the highest proportion of unbanked households (21.6</a:t>
            </a:r>
            <a:r>
              <a:rPr lang="en-US" sz="1800" dirty="0" smtClean="0"/>
              <a:t>%).</a:t>
            </a:r>
            <a:endParaRPr lang="en-US" sz="1800" dirty="0"/>
          </a:p>
        </p:txBody>
      </p:sp>
      <p:pic>
        <p:nvPicPr>
          <p:cNvPr id="5" name="Picture 4"/>
          <p:cNvPicPr>
            <a:picLocks noChangeAspect="1"/>
          </p:cNvPicPr>
          <p:nvPr/>
        </p:nvPicPr>
        <p:blipFill>
          <a:blip r:embed="rId3"/>
          <a:stretch>
            <a:fillRect/>
          </a:stretch>
        </p:blipFill>
        <p:spPr>
          <a:xfrm>
            <a:off x="5029200" y="1600200"/>
            <a:ext cx="3886200" cy="4648200"/>
          </a:xfrm>
          <a:prstGeom prst="rect">
            <a:avLst/>
          </a:prstGeom>
        </p:spPr>
      </p:pic>
    </p:spTree>
    <p:extLst>
      <p:ext uri="{BB962C8B-B14F-4D97-AF65-F5344CB8AC3E}">
        <p14:creationId xmlns:p14="http://schemas.microsoft.com/office/powerpoint/2010/main" val="3689790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8229600" cy="1143000"/>
          </a:xfrm>
        </p:spPr>
        <p:txBody>
          <a:bodyPr/>
          <a:lstStyle/>
          <a:p>
            <a:r>
              <a:rPr lang="en-US" dirty="0" smtClean="0"/>
              <a:t>DO4RGV</a:t>
            </a:r>
            <a:endParaRPr lang="en-US" dirty="0"/>
          </a:p>
        </p:txBody>
      </p:sp>
      <p:sp>
        <p:nvSpPr>
          <p:cNvPr id="3" name="Content Placeholder 2"/>
          <p:cNvSpPr>
            <a:spLocks noGrp="1"/>
          </p:cNvSpPr>
          <p:nvPr>
            <p:ph idx="1"/>
          </p:nvPr>
        </p:nvSpPr>
        <p:spPr>
          <a:xfrm>
            <a:off x="909484" y="1524000"/>
            <a:ext cx="7543800" cy="1600200"/>
          </a:xfrm>
        </p:spPr>
        <p:txBody>
          <a:bodyPr>
            <a:noAutofit/>
          </a:bodyPr>
          <a:lstStyle/>
          <a:p>
            <a:pPr marL="0" indent="0">
              <a:lnSpc>
                <a:spcPct val="150000"/>
              </a:lnSpc>
              <a:buNone/>
            </a:pPr>
            <a:r>
              <a:rPr lang="en-US" sz="1600" dirty="0">
                <a:solidFill>
                  <a:schemeClr val="tx1">
                    <a:lumMod val="95000"/>
                    <a:lumOff val="5000"/>
                  </a:schemeClr>
                </a:solidFill>
              </a:rPr>
              <a:t>Digital Opportunity for the Rio Grande Valley </a:t>
            </a:r>
            <a:r>
              <a:rPr lang="en-US" sz="1600" dirty="0" smtClean="0">
                <a:solidFill>
                  <a:schemeClr val="tx1">
                    <a:lumMod val="95000"/>
                    <a:lumOff val="5000"/>
                  </a:schemeClr>
                </a:solidFill>
              </a:rPr>
              <a:t> Demonstration Project (DO4RGV) is </a:t>
            </a:r>
            <a:r>
              <a:rPr lang="en-US" sz="1600" dirty="0">
                <a:solidFill>
                  <a:schemeClr val="tx1">
                    <a:lumMod val="95000"/>
                    <a:lumOff val="5000"/>
                  </a:schemeClr>
                </a:solidFill>
              </a:rPr>
              <a:t>a </a:t>
            </a:r>
            <a:r>
              <a:rPr lang="en-US" sz="1600" dirty="0" smtClean="0">
                <a:solidFill>
                  <a:schemeClr val="tx1">
                    <a:lumMod val="95000"/>
                    <a:lumOff val="5000"/>
                  </a:schemeClr>
                </a:solidFill>
              </a:rPr>
              <a:t>collective </a:t>
            </a:r>
            <a:r>
              <a:rPr lang="en-US" sz="1600" dirty="0">
                <a:solidFill>
                  <a:schemeClr val="tx1">
                    <a:lumMod val="95000"/>
                    <a:lumOff val="5000"/>
                  </a:schemeClr>
                </a:solidFill>
              </a:rPr>
              <a:t>impact </a:t>
            </a:r>
            <a:r>
              <a:rPr lang="en-US" sz="1600" dirty="0" smtClean="0">
                <a:solidFill>
                  <a:schemeClr val="tx1">
                    <a:lumMod val="95000"/>
                    <a:lumOff val="5000"/>
                  </a:schemeClr>
                </a:solidFill>
              </a:rPr>
              <a:t>partnership </a:t>
            </a:r>
            <a:r>
              <a:rPr lang="en-US" sz="1600" dirty="0">
                <a:solidFill>
                  <a:schemeClr val="tx1">
                    <a:lumMod val="95000"/>
                    <a:lumOff val="5000"/>
                  </a:schemeClr>
                </a:solidFill>
              </a:rPr>
              <a:t>to undertake a nationally significant nonprofit initiative to eliminate the digital divide for our lowest income children and their families by providing key resources for educational and economic opportunity and </a:t>
            </a:r>
            <a:r>
              <a:rPr lang="en-US" sz="1600" dirty="0" smtClean="0">
                <a:solidFill>
                  <a:schemeClr val="tx1">
                    <a:lumMod val="95000"/>
                    <a:lumOff val="5000"/>
                  </a:schemeClr>
                </a:solidFill>
              </a:rPr>
              <a:t>self-determination</a:t>
            </a:r>
            <a:r>
              <a:rPr lang="en-US" sz="1600" dirty="0" smtClean="0">
                <a:solidFill>
                  <a:schemeClr val="tx1">
                    <a:lumMod val="95000"/>
                    <a:lumOff val="5000"/>
                  </a:schemeClr>
                </a:solidFill>
              </a:rPr>
              <a:t>.</a:t>
            </a:r>
          </a:p>
          <a:p>
            <a:pPr marL="0" indent="0">
              <a:lnSpc>
                <a:spcPct val="150000"/>
              </a:lnSpc>
              <a:buNone/>
            </a:pPr>
            <a:r>
              <a:rPr lang="en-US" sz="1600" dirty="0" smtClean="0">
                <a:solidFill>
                  <a:schemeClr val="tx1">
                    <a:lumMod val="95000"/>
                    <a:lumOff val="5000"/>
                  </a:schemeClr>
                </a:solidFill>
              </a:rPr>
              <a:t>Partners to date:</a:t>
            </a:r>
          </a:p>
          <a:p>
            <a:pPr marL="0" indent="0">
              <a:lnSpc>
                <a:spcPct val="150000"/>
              </a:lnSpc>
              <a:buNone/>
            </a:pPr>
            <a:endParaRPr lang="en-US" sz="1600" dirty="0" smtClean="0">
              <a:solidFill>
                <a:schemeClr val="tx1">
                  <a:lumMod val="95000"/>
                  <a:lumOff val="5000"/>
                </a:schemeClr>
              </a:solidFill>
            </a:endParaRPr>
          </a:p>
          <a:p>
            <a:endParaRPr lang="en-US" sz="1600" dirty="0">
              <a:solidFill>
                <a:schemeClr val="tx1">
                  <a:lumMod val="95000"/>
                  <a:lumOff val="5000"/>
                </a:schemeClr>
              </a:solidFill>
              <a:latin typeface="Candara" panose="020E0502030303020204" pitchFamily="34" charset="0"/>
            </a:endParaRPr>
          </a:p>
          <a:p>
            <a:pPr>
              <a:lnSpc>
                <a:spcPct val="120000"/>
              </a:lnSpc>
            </a:pPr>
            <a:endParaRPr lang="en-US" sz="1600" dirty="0" smtClean="0">
              <a:solidFill>
                <a:schemeClr val="tx1">
                  <a:lumMod val="95000"/>
                  <a:lumOff val="5000"/>
                </a:schemeClr>
              </a:solidFill>
              <a:latin typeface="Candara" panose="020E0502030303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7063918"/>
              </p:ext>
            </p:extLst>
          </p:nvPr>
        </p:nvGraphicFramePr>
        <p:xfrm>
          <a:off x="952500" y="3886200"/>
          <a:ext cx="7239000" cy="3541951"/>
        </p:xfrm>
        <a:graphic>
          <a:graphicData uri="http://schemas.openxmlformats.org/drawingml/2006/table">
            <a:tbl>
              <a:tblPr firstRow="1" bandRow="1">
                <a:tableStyleId>{2D5ABB26-0587-4C30-8999-92F81FD0307C}</a:tableStyleId>
              </a:tblPr>
              <a:tblGrid>
                <a:gridCol w="4022830"/>
                <a:gridCol w="3216170"/>
              </a:tblGrid>
              <a:tr h="304800">
                <a:tc>
                  <a:txBody>
                    <a:bodyPr/>
                    <a:lstStyle/>
                    <a:p>
                      <a:pPr marL="285750" indent="-285750">
                        <a:buFont typeface="Wingdings" panose="05000000000000000000" pitchFamily="2" charset="2"/>
                        <a:buChar char="v"/>
                      </a:pPr>
                      <a:r>
                        <a:rPr lang="en-US" sz="1400" b="0" kern="1200" baseline="0" dirty="0" smtClean="0">
                          <a:solidFill>
                            <a:schemeClr val="tx1">
                              <a:lumMod val="95000"/>
                              <a:lumOff val="5000"/>
                            </a:schemeClr>
                          </a:solidFill>
                          <a:latin typeface="Century Gothic" panose="020B0502020202020204" pitchFamily="34" charset="0"/>
                          <a:ea typeface="+mn-ea"/>
                          <a:cs typeface="+mn-cs"/>
                        </a:rPr>
                        <a:t>Federal Reserve Bank of Dallas </a:t>
                      </a:r>
                      <a:endParaRPr lang="en-US" sz="1400" b="0" kern="1200" baseline="0" dirty="0">
                        <a:solidFill>
                          <a:schemeClr val="tx1">
                            <a:lumMod val="95000"/>
                            <a:lumOff val="5000"/>
                          </a:schemeClr>
                        </a:solidFill>
                        <a:latin typeface="Century Gothic" panose="020B0502020202020204" pitchFamily="34" charset="0"/>
                        <a:ea typeface="+mn-ea"/>
                        <a:cs typeface="+mn-cs"/>
                      </a:endParaRPr>
                    </a:p>
                  </a:txBody>
                  <a:tcPr marL="68580" marR="68580" marT="34290" marB="34290"/>
                </a:tc>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ACT</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r>
              <a:tr h="27859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b="0" dirty="0" smtClean="0">
                          <a:solidFill>
                            <a:schemeClr val="tx1">
                              <a:lumMod val="95000"/>
                              <a:lumOff val="5000"/>
                            </a:schemeClr>
                          </a:solidFill>
                          <a:latin typeface="Century Gothic" panose="020B0502020202020204" pitchFamily="34" charset="0"/>
                        </a:rPr>
                        <a:t>University</a:t>
                      </a:r>
                      <a:r>
                        <a:rPr lang="en-US" sz="1400" b="0" baseline="0" dirty="0" smtClean="0">
                          <a:solidFill>
                            <a:schemeClr val="tx1">
                              <a:lumMod val="95000"/>
                              <a:lumOff val="5000"/>
                            </a:schemeClr>
                          </a:solidFill>
                          <a:latin typeface="Century Gothic" panose="020B0502020202020204" pitchFamily="34" charset="0"/>
                        </a:rPr>
                        <a:t> of Texas Rio Grande Valley</a:t>
                      </a:r>
                      <a:endParaRPr lang="en-US" sz="1400" b="0" dirty="0" smtClean="0">
                        <a:solidFill>
                          <a:schemeClr val="tx1">
                            <a:lumMod val="95000"/>
                            <a:lumOff val="5000"/>
                          </a:schemeClr>
                        </a:solidFill>
                        <a:latin typeface="Century Gothic" panose="020B0502020202020204" pitchFamily="34" charset="0"/>
                      </a:endParaRPr>
                    </a:p>
                  </a:txBody>
                  <a:tcPr marL="68580" marR="68580" marT="34290" marB="34290"/>
                </a:tc>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Dell</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r>
              <a:tr h="278594">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University</a:t>
                      </a:r>
                      <a:r>
                        <a:rPr lang="en-US" sz="1400" b="0" baseline="0" dirty="0" smtClean="0">
                          <a:solidFill>
                            <a:schemeClr val="tx1">
                              <a:lumMod val="95000"/>
                              <a:lumOff val="5000"/>
                            </a:schemeClr>
                          </a:solidFill>
                          <a:latin typeface="Century Gothic" panose="020B0502020202020204" pitchFamily="34" charset="0"/>
                        </a:rPr>
                        <a:t> of Texas at </a:t>
                      </a:r>
                      <a:r>
                        <a:rPr lang="en-US" sz="1400" b="0" baseline="0" dirty="0" smtClean="0">
                          <a:solidFill>
                            <a:schemeClr val="tx1">
                              <a:lumMod val="95000"/>
                              <a:lumOff val="5000"/>
                            </a:schemeClr>
                          </a:solidFill>
                          <a:latin typeface="Century Gothic" panose="020B0502020202020204" pitchFamily="34" charset="0"/>
                        </a:rPr>
                        <a:t>Austin</a:t>
                      </a:r>
                    </a:p>
                  </a:txBody>
                  <a:tcPr marL="68580" marR="68580" marT="34290" marB="34290"/>
                </a:tc>
                <a:tc>
                  <a:txBody>
                    <a:bodyPr/>
                    <a:lstStyle/>
                    <a:p>
                      <a:pPr marL="285750" indent="-285750">
                        <a:buFont typeface="Wingdings" panose="05000000000000000000" pitchFamily="2" charset="2"/>
                        <a:buChar char="v"/>
                      </a:pPr>
                      <a:r>
                        <a:rPr lang="en-US" sz="1400" b="0" dirty="0" err="1" smtClean="0">
                          <a:solidFill>
                            <a:schemeClr val="tx1">
                              <a:lumMod val="95000"/>
                              <a:lumOff val="5000"/>
                            </a:schemeClr>
                          </a:solidFill>
                          <a:latin typeface="Century Gothic" panose="020B0502020202020204" pitchFamily="34" charset="0"/>
                        </a:rPr>
                        <a:t>Kajeet</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r>
              <a:tr h="274320">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Capital One</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c>
                  <a:txBody>
                    <a:bodyPr/>
                    <a:lstStyle/>
                    <a:p>
                      <a:pPr marL="285750" indent="-285750">
                        <a:buFont typeface="Wingdings" panose="05000000000000000000" pitchFamily="2" charset="2"/>
                        <a:buChar char="v"/>
                      </a:pPr>
                      <a:r>
                        <a:rPr lang="en-US" sz="1400" b="0" baseline="0" dirty="0" smtClean="0">
                          <a:solidFill>
                            <a:schemeClr val="tx1">
                              <a:lumMod val="95000"/>
                              <a:lumOff val="5000"/>
                            </a:schemeClr>
                          </a:solidFill>
                          <a:latin typeface="Century Gothic" panose="020B0502020202020204" pitchFamily="34" charset="0"/>
                        </a:rPr>
                        <a:t>Verizon</a:t>
                      </a:r>
                      <a:endParaRPr lang="en-US" sz="1400" b="0" dirty="0" smtClean="0">
                        <a:solidFill>
                          <a:schemeClr val="tx1">
                            <a:lumMod val="95000"/>
                            <a:lumOff val="5000"/>
                          </a:schemeClr>
                        </a:solidFill>
                        <a:latin typeface="Century Gothic" panose="020B0502020202020204" pitchFamily="34" charset="0"/>
                      </a:endParaRPr>
                    </a:p>
                  </a:txBody>
                  <a:tcPr marL="68580" marR="68580" marT="34290" marB="34290"/>
                </a:tc>
              </a:tr>
              <a:tr h="2286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b="0" dirty="0" smtClean="0">
                          <a:solidFill>
                            <a:schemeClr val="tx1">
                              <a:lumMod val="95000"/>
                              <a:lumOff val="5000"/>
                            </a:schemeClr>
                          </a:solidFill>
                          <a:latin typeface="Century Gothic" panose="020B0502020202020204" pitchFamily="34" charset="0"/>
                        </a:rPr>
                        <a:t>Health and Human Services</a:t>
                      </a:r>
                      <a:r>
                        <a:rPr lang="en-US" sz="1400" b="0" baseline="0" dirty="0" smtClean="0">
                          <a:solidFill>
                            <a:schemeClr val="tx1">
                              <a:lumMod val="95000"/>
                              <a:lumOff val="5000"/>
                            </a:schemeClr>
                          </a:solidFill>
                          <a:latin typeface="Century Gothic" panose="020B0502020202020204" pitchFamily="34" charset="0"/>
                        </a:rPr>
                        <a:t> Commission</a:t>
                      </a:r>
                      <a:endParaRPr lang="en-US" sz="1400" b="0" dirty="0" smtClean="0">
                        <a:solidFill>
                          <a:schemeClr val="tx1">
                            <a:lumMod val="95000"/>
                            <a:lumOff val="5000"/>
                          </a:schemeClr>
                        </a:solidFill>
                        <a:latin typeface="Century Gothic" panose="020B0502020202020204" pitchFamily="34" charset="0"/>
                      </a:endParaRPr>
                    </a:p>
                  </a:txBody>
                  <a:tcPr marL="68580" marR="68580" marT="34290" marB="34290"/>
                </a:tc>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City of Pharr</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r>
              <a:tr h="278594">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Doctors Hospital</a:t>
                      </a:r>
                      <a:r>
                        <a:rPr lang="en-US" sz="1400" b="0" baseline="0" dirty="0" smtClean="0">
                          <a:solidFill>
                            <a:schemeClr val="tx1">
                              <a:lumMod val="95000"/>
                              <a:lumOff val="5000"/>
                            </a:schemeClr>
                          </a:solidFill>
                          <a:latin typeface="Century Gothic" panose="020B0502020202020204" pitchFamily="34" charset="0"/>
                        </a:rPr>
                        <a:t> at Renaissance</a:t>
                      </a:r>
                      <a:endParaRPr lang="en-US" sz="1400" b="0" dirty="0">
                        <a:solidFill>
                          <a:schemeClr val="tx1">
                            <a:lumMod val="95000"/>
                            <a:lumOff val="5000"/>
                          </a:schemeClr>
                        </a:solidFill>
                        <a:latin typeface="Century Gothic" panose="020B0502020202020204" pitchFamily="34" charset="0"/>
                      </a:endParaRPr>
                    </a:p>
                  </a:txBody>
                  <a:tcPr marL="68580" marR="68580" marT="34290" marB="34290"/>
                </a:tc>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City of McAllen</a:t>
                      </a:r>
                    </a:p>
                  </a:txBody>
                  <a:tcPr marL="68580" marR="68580" marT="34290" marB="34290"/>
                </a:tc>
              </a:tr>
              <a:tr h="700249">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Pharr-San</a:t>
                      </a:r>
                      <a:r>
                        <a:rPr lang="en-US" sz="1400" b="0" baseline="0" dirty="0" smtClean="0">
                          <a:solidFill>
                            <a:schemeClr val="tx1">
                              <a:lumMod val="95000"/>
                              <a:lumOff val="5000"/>
                            </a:schemeClr>
                          </a:solidFill>
                          <a:latin typeface="Century Gothic" panose="020B0502020202020204" pitchFamily="34" charset="0"/>
                        </a:rPr>
                        <a:t> Juan-Alamo ISD</a:t>
                      </a:r>
                    </a:p>
                    <a:p>
                      <a:pPr marL="285750" indent="-285750">
                        <a:buFont typeface="Wingdings" panose="05000000000000000000" pitchFamily="2" charset="2"/>
                        <a:buChar char="v"/>
                      </a:pPr>
                      <a:r>
                        <a:rPr lang="en-US" sz="1400" b="0" baseline="0" dirty="0" smtClean="0">
                          <a:solidFill>
                            <a:schemeClr val="tx1">
                              <a:lumMod val="95000"/>
                              <a:lumOff val="5000"/>
                            </a:schemeClr>
                          </a:solidFill>
                          <a:latin typeface="Century Gothic" panose="020B0502020202020204" pitchFamily="34" charset="0"/>
                        </a:rPr>
                        <a:t>La </a:t>
                      </a:r>
                      <a:r>
                        <a:rPr lang="en-US" sz="1400" b="0" baseline="0" dirty="0" err="1" smtClean="0">
                          <a:solidFill>
                            <a:schemeClr val="tx1">
                              <a:lumMod val="95000"/>
                              <a:lumOff val="5000"/>
                            </a:schemeClr>
                          </a:solidFill>
                          <a:latin typeface="Century Gothic" panose="020B0502020202020204" pitchFamily="34" charset="0"/>
                        </a:rPr>
                        <a:t>Joya</a:t>
                      </a:r>
                      <a:r>
                        <a:rPr lang="en-US" sz="1400" b="0" baseline="0" dirty="0" smtClean="0">
                          <a:solidFill>
                            <a:schemeClr val="tx1">
                              <a:lumMod val="95000"/>
                              <a:lumOff val="5000"/>
                            </a:schemeClr>
                          </a:solidFill>
                          <a:latin typeface="Century Gothic" panose="020B0502020202020204" pitchFamily="34" charset="0"/>
                        </a:rPr>
                        <a:t> </a:t>
                      </a:r>
                      <a:r>
                        <a:rPr lang="en-US" sz="1400" b="0" baseline="0" dirty="0" smtClean="0">
                          <a:solidFill>
                            <a:schemeClr val="tx1">
                              <a:lumMod val="95000"/>
                              <a:lumOff val="5000"/>
                            </a:schemeClr>
                          </a:solidFill>
                          <a:latin typeface="Century Gothic" panose="020B0502020202020204" pitchFamily="34" charset="0"/>
                        </a:rPr>
                        <a:t>ISD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b="0" dirty="0" smtClean="0">
                          <a:solidFill>
                            <a:schemeClr val="tx1">
                              <a:lumMod val="95000"/>
                              <a:lumOff val="5000"/>
                            </a:schemeClr>
                          </a:solidFill>
                          <a:latin typeface="Century Gothic" panose="020B0502020202020204" pitchFamily="34" charset="0"/>
                        </a:rPr>
                        <a:t>Region One Educational Service Center</a:t>
                      </a:r>
                    </a:p>
                    <a:p>
                      <a:pPr marL="0" indent="0">
                        <a:buFont typeface="Wingdings" panose="05000000000000000000" pitchFamily="2" charset="2"/>
                        <a:buNone/>
                      </a:pPr>
                      <a:r>
                        <a:rPr lang="en-US" sz="1400" b="0" baseline="0" dirty="0" smtClean="0">
                          <a:solidFill>
                            <a:schemeClr val="tx1">
                              <a:lumMod val="95000"/>
                              <a:lumOff val="5000"/>
                            </a:schemeClr>
                          </a:solidFill>
                          <a:latin typeface="Century Gothic" panose="020B0502020202020204" pitchFamily="34" charset="0"/>
                        </a:rPr>
                        <a:t> </a:t>
                      </a:r>
                    </a:p>
                  </a:txBody>
                  <a:tcPr marL="68580" marR="68580" marT="34290" marB="34290"/>
                </a:tc>
                <a:tc>
                  <a:txBody>
                    <a:bodyPr/>
                    <a:lstStyle/>
                    <a:p>
                      <a:pPr marL="285750" indent="-285750">
                        <a:buFont typeface="Wingdings" panose="05000000000000000000" pitchFamily="2" charset="2"/>
                        <a:buChar char="v"/>
                      </a:pPr>
                      <a:r>
                        <a:rPr lang="en-US" sz="1400" b="0" dirty="0" smtClean="0">
                          <a:solidFill>
                            <a:schemeClr val="tx1">
                              <a:lumMod val="95000"/>
                              <a:lumOff val="5000"/>
                            </a:schemeClr>
                          </a:solidFill>
                          <a:latin typeface="Century Gothic" panose="020B0502020202020204" pitchFamily="34" charset="0"/>
                        </a:rPr>
                        <a:t>Small Business Administration</a:t>
                      </a:r>
                      <a:r>
                        <a:rPr lang="en-US" sz="1400" b="0" baseline="0" dirty="0" smtClean="0">
                          <a:solidFill>
                            <a:schemeClr val="tx1">
                              <a:lumMod val="95000"/>
                              <a:lumOff val="5000"/>
                            </a:schemeClr>
                          </a:solidFill>
                          <a:latin typeface="Century Gothic" panose="020B0502020202020204" pitchFamily="34" charset="0"/>
                        </a:rPr>
                        <a:t> (SBA)</a:t>
                      </a:r>
                    </a:p>
                  </a:txBody>
                  <a:tcPr marL="68580" marR="68580" marT="34290" marB="34290"/>
                </a:tc>
              </a:tr>
              <a:tr h="623491">
                <a:tc>
                  <a:txBody>
                    <a:bodyPr/>
                    <a:lstStyle/>
                    <a:p>
                      <a:pPr marL="285750" indent="-285750">
                        <a:buFont typeface="Wingdings" panose="05000000000000000000" pitchFamily="2" charset="2"/>
                        <a:buChar char="v"/>
                      </a:pPr>
                      <a:endParaRPr lang="en-US" sz="1400" b="0" dirty="0">
                        <a:solidFill>
                          <a:schemeClr val="tx1">
                            <a:lumMod val="95000"/>
                            <a:lumOff val="5000"/>
                          </a:schemeClr>
                        </a:solidFill>
                        <a:latin typeface="Candara" panose="020E0502030303020204" pitchFamily="34" charset="0"/>
                      </a:endParaRPr>
                    </a:p>
                  </a:txBody>
                  <a:tcPr marL="68580" marR="68580" marT="34290" marB="34290"/>
                </a:tc>
                <a:tc>
                  <a:txBody>
                    <a:bodyPr/>
                    <a:lstStyle/>
                    <a:p>
                      <a:pPr marL="0" indent="0">
                        <a:buFont typeface="Wingdings" panose="05000000000000000000" pitchFamily="2" charset="2"/>
                        <a:buNone/>
                      </a:pPr>
                      <a:endParaRPr lang="en-US" sz="1400" b="0" dirty="0">
                        <a:solidFill>
                          <a:schemeClr val="tx1">
                            <a:lumMod val="95000"/>
                            <a:lumOff val="5000"/>
                          </a:schemeClr>
                        </a:solidFill>
                        <a:latin typeface="Candara" panose="020E0502030303020204" pitchFamily="34" charset="0"/>
                      </a:endParaRPr>
                    </a:p>
                  </a:txBody>
                  <a:tcPr marL="68580" marR="68580" marT="34290" marB="34290"/>
                </a:tc>
              </a:tr>
              <a:tr h="278594">
                <a:tc>
                  <a:txBody>
                    <a:bodyPr/>
                    <a:lstStyle/>
                    <a:p>
                      <a:endParaRPr lang="en-US" sz="1400" b="0" dirty="0">
                        <a:solidFill>
                          <a:schemeClr val="tx1">
                            <a:lumMod val="95000"/>
                            <a:lumOff val="5000"/>
                          </a:schemeClr>
                        </a:solidFill>
                      </a:endParaRPr>
                    </a:p>
                  </a:txBody>
                  <a:tcPr marL="68580" marR="68580" marT="34290" marB="34290"/>
                </a:tc>
                <a:tc>
                  <a:txBody>
                    <a:bodyPr/>
                    <a:lstStyle/>
                    <a:p>
                      <a:endParaRPr lang="en-US" sz="1400" b="0" dirty="0">
                        <a:solidFill>
                          <a:schemeClr val="tx1">
                            <a:lumMod val="95000"/>
                            <a:lumOff val="5000"/>
                          </a:schemeClr>
                        </a:solidFill>
                      </a:endParaRPr>
                    </a:p>
                  </a:txBody>
                  <a:tcPr marL="68580" marR="68580" marT="34290" marB="34290"/>
                </a:tc>
              </a:tr>
            </a:tbl>
          </a:graphicData>
        </a:graphic>
      </p:graphicFrame>
    </p:spTree>
    <p:extLst>
      <p:ext uri="{BB962C8B-B14F-4D97-AF65-F5344CB8AC3E}">
        <p14:creationId xmlns:p14="http://schemas.microsoft.com/office/powerpoint/2010/main" val="2566984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67759" cy="299435"/>
          </a:xfrm>
        </p:spPr>
        <p:txBody>
          <a:bodyPr>
            <a:noAutofit/>
          </a:bodyPr>
          <a:lstStyle/>
          <a:p>
            <a:r>
              <a:rPr lang="en-US" sz="4000" dirty="0" smtClean="0"/>
              <a:t>How we are going to do it?</a:t>
            </a:r>
            <a:endParaRPr lang="en-US" sz="4000" dirty="0"/>
          </a:p>
        </p:txBody>
      </p:sp>
      <p:sp>
        <p:nvSpPr>
          <p:cNvPr id="3" name="Content Placeholder 2"/>
          <p:cNvSpPr>
            <a:spLocks noGrp="1"/>
          </p:cNvSpPr>
          <p:nvPr>
            <p:ph idx="1"/>
          </p:nvPr>
        </p:nvSpPr>
        <p:spPr>
          <a:xfrm>
            <a:off x="457200" y="1371600"/>
            <a:ext cx="7543800" cy="3755008"/>
          </a:xfrm>
        </p:spPr>
        <p:txBody>
          <a:bodyPr>
            <a:noAutofit/>
          </a:bodyPr>
          <a:lstStyle/>
          <a:p>
            <a:pPr algn="just">
              <a:lnSpc>
                <a:spcPct val="170000"/>
              </a:lnSpc>
              <a:buFont typeface="Wingdings" panose="05000000000000000000" pitchFamily="2" charset="2"/>
              <a:buChar char="v"/>
            </a:pPr>
            <a:r>
              <a:rPr lang="en-US" sz="1600" dirty="0">
                <a:cs typeface="Times New Roman" panose="02020603050405020304" pitchFamily="18" charset="0"/>
              </a:rPr>
              <a:t>Community led collective impact effort</a:t>
            </a:r>
          </a:p>
          <a:p>
            <a:pPr algn="just">
              <a:lnSpc>
                <a:spcPct val="170000"/>
              </a:lnSpc>
              <a:buFont typeface="Wingdings" panose="05000000000000000000" pitchFamily="2" charset="2"/>
              <a:buChar char="v"/>
            </a:pPr>
            <a:r>
              <a:rPr lang="en-US" sz="1600" dirty="0">
                <a:cs typeface="Times New Roman" panose="02020603050405020304" pitchFamily="18" charset="0"/>
              </a:rPr>
              <a:t>Reach out to government agencies, foundations and companies to partner in the effort</a:t>
            </a:r>
          </a:p>
          <a:p>
            <a:pPr algn="just">
              <a:lnSpc>
                <a:spcPct val="170000"/>
              </a:lnSpc>
              <a:buFont typeface="Wingdings" panose="05000000000000000000" pitchFamily="2" charset="2"/>
              <a:buChar char="v"/>
            </a:pPr>
            <a:r>
              <a:rPr lang="en-US" sz="1600" dirty="0">
                <a:cs typeface="Times New Roman" panose="02020603050405020304" pitchFamily="18" charset="0"/>
              </a:rPr>
              <a:t>Reach out to financial institutions for investment and support under the Community Reinvestment Act (CRA) </a:t>
            </a:r>
          </a:p>
          <a:p>
            <a:pPr algn="just">
              <a:lnSpc>
                <a:spcPct val="170000"/>
              </a:lnSpc>
              <a:buFont typeface="Wingdings" panose="05000000000000000000" pitchFamily="2" charset="2"/>
              <a:buChar char="v"/>
            </a:pPr>
            <a:r>
              <a:rPr lang="en-US" sz="1600" dirty="0">
                <a:cs typeface="Times New Roman" panose="02020603050405020304" pitchFamily="18" charset="0"/>
              </a:rPr>
              <a:t>Deeply discounted home Internet</a:t>
            </a:r>
          </a:p>
          <a:p>
            <a:pPr algn="just">
              <a:lnSpc>
                <a:spcPct val="170000"/>
              </a:lnSpc>
              <a:buFont typeface="Wingdings" panose="05000000000000000000" pitchFamily="2" charset="2"/>
              <a:buChar char="v"/>
            </a:pPr>
            <a:r>
              <a:rPr lang="en-US" sz="1600" dirty="0">
                <a:cs typeface="Times New Roman" panose="02020603050405020304" pitchFamily="18" charset="0"/>
              </a:rPr>
              <a:t>Discounted home laptop and tablet PCs </a:t>
            </a:r>
          </a:p>
          <a:p>
            <a:pPr algn="just">
              <a:lnSpc>
                <a:spcPct val="170000"/>
              </a:lnSpc>
              <a:buFont typeface="Wingdings" panose="05000000000000000000" pitchFamily="2" charset="2"/>
              <a:buChar char="v"/>
            </a:pPr>
            <a:r>
              <a:rPr lang="en-US" sz="1600" dirty="0">
                <a:cs typeface="Times New Roman" panose="02020603050405020304" pitchFamily="18" charset="0"/>
              </a:rPr>
              <a:t>Bilingual Educational Content</a:t>
            </a:r>
          </a:p>
          <a:p>
            <a:pPr algn="just">
              <a:lnSpc>
                <a:spcPct val="170000"/>
              </a:lnSpc>
              <a:buFont typeface="Wingdings" panose="05000000000000000000" pitchFamily="2" charset="2"/>
              <a:buChar char="v"/>
            </a:pPr>
            <a:r>
              <a:rPr lang="en-US" sz="1600" dirty="0">
                <a:cs typeface="Times New Roman" panose="02020603050405020304" pitchFamily="18" charset="0"/>
              </a:rPr>
              <a:t>Bilingual Tech Support</a:t>
            </a:r>
          </a:p>
          <a:p>
            <a:pPr algn="just">
              <a:lnSpc>
                <a:spcPct val="170000"/>
              </a:lnSpc>
              <a:buFont typeface="Wingdings" panose="05000000000000000000" pitchFamily="2" charset="2"/>
              <a:buChar char="v"/>
            </a:pPr>
            <a:r>
              <a:rPr lang="en-US" sz="1600" dirty="0">
                <a:cs typeface="Times New Roman" panose="02020603050405020304" pitchFamily="18" charset="0"/>
              </a:rPr>
              <a:t>Digital Opportunity Corps (student IT </a:t>
            </a:r>
            <a:r>
              <a:rPr lang="en-US" sz="1600" dirty="0" smtClean="0">
                <a:cs typeface="Times New Roman" panose="02020603050405020304" pitchFamily="18" charset="0"/>
              </a:rPr>
              <a:t>experts )</a:t>
            </a:r>
            <a:endParaRPr lang="en-US" sz="1600" dirty="0">
              <a:cs typeface="Times New Roman" panose="02020603050405020304" pitchFamily="18" charset="0"/>
            </a:endParaRPr>
          </a:p>
          <a:p>
            <a:pPr algn="just">
              <a:lnSpc>
                <a:spcPct val="170000"/>
              </a:lnSpc>
              <a:buFont typeface="Wingdings" panose="05000000000000000000" pitchFamily="2" charset="2"/>
              <a:buChar char="v"/>
            </a:pPr>
            <a:r>
              <a:rPr lang="en-US" sz="1600" dirty="0">
                <a:cs typeface="Times New Roman" panose="02020603050405020304" pitchFamily="18" charset="0"/>
              </a:rPr>
              <a:t>Financing</a:t>
            </a:r>
          </a:p>
          <a:p>
            <a:pPr marL="0" indent="0">
              <a:buNone/>
            </a:pPr>
            <a:endParaRPr lang="en-US" sz="1600" dirty="0">
              <a:latin typeface="Candara" panose="020E0502030303020204" pitchFamily="34" charset="0"/>
            </a:endParaRPr>
          </a:p>
        </p:txBody>
      </p:sp>
      <p:pic>
        <p:nvPicPr>
          <p:cNvPr id="4" name="Picture 3" descr="U:\COMAFFAIRS\Colonias Study\COLONIAS STUDY\BartonCOLONIAS STUDY2\Barton Review, Intern Computer Files\Additional Colonia Photos\FINAL REPORT IMAGES\PSJA\300 dpi\DSC_00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54" t="7352" r="5721" b="4084"/>
          <a:stretch/>
        </p:blipFill>
        <p:spPr bwMode="auto">
          <a:xfrm>
            <a:off x="5411862" y="3480237"/>
            <a:ext cx="3719848" cy="268052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400799" y="5815438"/>
            <a:ext cx="2743201" cy="345319"/>
          </a:xfrm>
          <a:prstGeom prst="rect">
            <a:avLst/>
          </a:prstGeom>
          <a:solidFill>
            <a:schemeClr val="bg1">
              <a:alpha val="62000"/>
            </a:schemeClr>
          </a:solidFill>
        </p:spPr>
        <p:txBody>
          <a:bodyPr wrap="square">
            <a:spAutoFit/>
          </a:bodyPr>
          <a:lstStyle/>
          <a:p>
            <a:pPr algn="r"/>
            <a:r>
              <a:rPr lang="en-US" sz="1200" dirty="0" smtClean="0">
                <a:solidFill>
                  <a:srgbClr val="F8F8F8">
                    <a:lumMod val="10000"/>
                  </a:srgbClr>
                </a:solidFill>
                <a:latin typeface="Candara" panose="020E0502030303020204" pitchFamily="34" charset="0"/>
                <a:cs typeface="Times New Roman" panose="02020603050405020304" pitchFamily="18" charset="0"/>
              </a:rPr>
              <a:t>Photo credit: PSJA ISD</a:t>
            </a:r>
            <a:endParaRPr lang="en-US" sz="1200" dirty="0">
              <a:solidFill>
                <a:srgbClr val="F8F8F8">
                  <a:lumMod val="10000"/>
                </a:srgbClr>
              </a:solidFill>
              <a:latin typeface="Candara" panose="020E0502030303020204" pitchFamily="34" charset="0"/>
              <a:cs typeface="Times New Roman" panose="02020603050405020304" pitchFamily="18" charset="0"/>
            </a:endParaRPr>
          </a:p>
        </p:txBody>
      </p:sp>
    </p:spTree>
    <p:extLst>
      <p:ext uri="{BB962C8B-B14F-4D97-AF65-F5344CB8AC3E}">
        <p14:creationId xmlns:p14="http://schemas.microsoft.com/office/powerpoint/2010/main" val="80530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667759" cy="299435"/>
          </a:xfrm>
        </p:spPr>
        <p:txBody>
          <a:bodyPr>
            <a:noAutofit/>
          </a:bodyPr>
          <a:lstStyle/>
          <a:p>
            <a:r>
              <a:rPr lang="en-US" sz="4400" dirty="0" smtClean="0"/>
              <a:t>Project Scope </a:t>
            </a:r>
            <a:endParaRPr lang="en-US" sz="4400" dirty="0"/>
          </a:p>
        </p:txBody>
      </p:sp>
      <p:sp>
        <p:nvSpPr>
          <p:cNvPr id="3" name="Content Placeholder 2"/>
          <p:cNvSpPr>
            <a:spLocks noGrp="1"/>
          </p:cNvSpPr>
          <p:nvPr>
            <p:ph idx="1"/>
          </p:nvPr>
        </p:nvSpPr>
        <p:spPr>
          <a:xfrm>
            <a:off x="193343" y="1447800"/>
            <a:ext cx="8757314" cy="4800600"/>
          </a:xfrm>
        </p:spPr>
        <p:txBody>
          <a:bodyPr>
            <a:normAutofit/>
          </a:bodyPr>
          <a:lstStyle/>
          <a:p>
            <a:pPr>
              <a:lnSpc>
                <a:spcPct val="160000"/>
              </a:lnSpc>
              <a:buFont typeface="Wingdings" panose="05000000000000000000" pitchFamily="2" charset="2"/>
              <a:buChar char="v"/>
            </a:pPr>
            <a:r>
              <a:rPr lang="en-US" sz="1800" dirty="0" smtClean="0"/>
              <a:t>Tier 1-The demonstration project will  be focused on students and their families within two school districts: Pharr-San Juan-Alamo ISD and La </a:t>
            </a:r>
            <a:r>
              <a:rPr lang="en-US" sz="1800" dirty="0" err="1" smtClean="0"/>
              <a:t>Joya</a:t>
            </a:r>
            <a:r>
              <a:rPr lang="en-US" sz="1800" dirty="0" smtClean="0"/>
              <a:t> ISD. It will focus on computer financing, broadband, bilingual training to ensure adoption and bilingual tech support. It will also provide educational content for youth and adults.  </a:t>
            </a:r>
          </a:p>
          <a:p>
            <a:pPr>
              <a:lnSpc>
                <a:spcPct val="160000"/>
              </a:lnSpc>
              <a:buFont typeface="Wingdings" panose="05000000000000000000" pitchFamily="2" charset="2"/>
              <a:buChar char="v"/>
            </a:pPr>
            <a:r>
              <a:rPr lang="en-US" sz="1800" dirty="0" smtClean="0"/>
              <a:t>Tier 2-The group will work with municipal governments, internet companies, anchor institutions, and other stakeholders to provide broadband access more equitably.</a:t>
            </a:r>
          </a:p>
          <a:p>
            <a:pPr marL="0" indent="0">
              <a:lnSpc>
                <a:spcPct val="160000"/>
              </a:lnSpc>
              <a:buNone/>
            </a:pPr>
            <a:endParaRPr lang="en-US" sz="1800" dirty="0" smtClean="0">
              <a:latin typeface="Candara" panose="020E0502030303020204" pitchFamily="34" charset="0"/>
            </a:endParaRPr>
          </a:p>
          <a:p>
            <a:pPr marL="0" indent="0">
              <a:buNone/>
            </a:pPr>
            <a:endParaRPr lang="en-US" sz="1800" dirty="0">
              <a:latin typeface="Candara" panose="020E0502030303020204" pitchFamily="34" charset="0"/>
            </a:endParaRPr>
          </a:p>
        </p:txBody>
      </p:sp>
      <p:grpSp>
        <p:nvGrpSpPr>
          <p:cNvPr id="4" name="Group 3"/>
          <p:cNvGrpSpPr/>
          <p:nvPr/>
        </p:nvGrpSpPr>
        <p:grpSpPr>
          <a:xfrm>
            <a:off x="5486400" y="4724400"/>
            <a:ext cx="3657600" cy="2310882"/>
            <a:chOff x="5410200" y="3579507"/>
            <a:chExt cx="3454372" cy="2805927"/>
          </a:xfrm>
        </p:grpSpPr>
        <p:pic>
          <p:nvPicPr>
            <p:cNvPr id="5" name="Picture 4" descr="U:\COMAFFAIRS\Colonias Study\COLONIAS STUDY\BartonCOLONIAS STUDY2\Barton Review, Intern Computer Files\Additional Colonia Photos\FINAL REPORT IMAGES\PSJA\300 dpi\IMG_28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08" t="5022" r="11128" b="9192"/>
            <a:stretch/>
          </p:blipFill>
          <p:spPr bwMode="auto">
            <a:xfrm>
              <a:off x="5410200" y="3579507"/>
              <a:ext cx="3454372" cy="266363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273792" y="5966139"/>
              <a:ext cx="2590780" cy="419295"/>
            </a:xfrm>
            <a:prstGeom prst="rect">
              <a:avLst/>
            </a:prstGeom>
            <a:solidFill>
              <a:schemeClr val="bg1">
                <a:alpha val="62000"/>
              </a:schemeClr>
            </a:solidFill>
          </p:spPr>
          <p:txBody>
            <a:bodyPr wrap="square">
              <a:spAutoFit/>
            </a:bodyPr>
            <a:lstStyle/>
            <a:p>
              <a:pPr algn="r"/>
              <a:r>
                <a:rPr lang="en-US" sz="1200" dirty="0" smtClean="0">
                  <a:solidFill>
                    <a:srgbClr val="F8F8F8">
                      <a:lumMod val="10000"/>
                    </a:srgbClr>
                  </a:solidFill>
                  <a:latin typeface="Candara" panose="020E0502030303020204" pitchFamily="34" charset="0"/>
                  <a:cs typeface="Times New Roman" panose="02020603050405020304" pitchFamily="18" charset="0"/>
                </a:rPr>
                <a:t>Photo credit: PSJA ISD</a:t>
              </a:r>
              <a:endParaRPr lang="en-US" sz="1200" dirty="0">
                <a:solidFill>
                  <a:srgbClr val="F8F8F8">
                    <a:lumMod val="10000"/>
                  </a:srgbClr>
                </a:solidFill>
                <a:latin typeface="Candara" panose="020E0502030303020204" pitchFamily="34" charset="0"/>
                <a:cs typeface="Times New Roman" panose="02020603050405020304" pitchFamily="18" charset="0"/>
              </a:endParaRPr>
            </a:p>
          </p:txBody>
        </p:sp>
      </p:grpSp>
    </p:spTree>
    <p:extLst>
      <p:ext uri="{BB962C8B-B14F-4D97-AF65-F5344CB8AC3E}">
        <p14:creationId xmlns:p14="http://schemas.microsoft.com/office/powerpoint/2010/main" val="601157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8" y="222455"/>
            <a:ext cx="8229600" cy="1143000"/>
          </a:xfrm>
        </p:spPr>
        <p:txBody>
          <a:bodyPr>
            <a:normAutofit/>
          </a:bodyPr>
          <a:lstStyle/>
          <a:p>
            <a:r>
              <a:rPr lang="en-US" sz="4800" dirty="0" smtClean="0"/>
              <a:t>Project Objectives</a:t>
            </a:r>
            <a:endParaRPr lang="en-US" sz="4800" dirty="0"/>
          </a:p>
        </p:txBody>
      </p:sp>
      <p:sp>
        <p:nvSpPr>
          <p:cNvPr id="3" name="Content Placeholder 2"/>
          <p:cNvSpPr>
            <a:spLocks noGrp="1"/>
          </p:cNvSpPr>
          <p:nvPr>
            <p:ph idx="1"/>
          </p:nvPr>
        </p:nvSpPr>
        <p:spPr>
          <a:xfrm>
            <a:off x="76200" y="991607"/>
            <a:ext cx="6400800" cy="4874786"/>
          </a:xfrm>
        </p:spPr>
        <p:txBody>
          <a:bodyPr>
            <a:noAutofit/>
          </a:bodyPr>
          <a:lstStyle/>
          <a:p>
            <a:pPr marL="0" indent="0">
              <a:buNone/>
            </a:pPr>
            <a:endParaRPr lang="en-US" sz="1600" dirty="0">
              <a:latin typeface="Candara" panose="020E0502030303020204" pitchFamily="34" charset="0"/>
            </a:endParaRPr>
          </a:p>
          <a:p>
            <a:pPr>
              <a:lnSpc>
                <a:spcPct val="160000"/>
              </a:lnSpc>
              <a:buFont typeface="Wingdings" panose="05000000000000000000" pitchFamily="2" charset="2"/>
              <a:buChar char="v"/>
            </a:pPr>
            <a:r>
              <a:rPr lang="en-US" sz="1600" dirty="0"/>
              <a:t>To improve educational opportunity and results for our Pre K-12 students and their families across the region. </a:t>
            </a:r>
            <a:r>
              <a:rPr lang="en-US" sz="1600" dirty="0" smtClean="0"/>
              <a:t> Close the “homework divide”. </a:t>
            </a:r>
            <a:endParaRPr lang="en-US" sz="1600" dirty="0"/>
          </a:p>
          <a:p>
            <a:pPr>
              <a:lnSpc>
                <a:spcPct val="160000"/>
              </a:lnSpc>
              <a:buFont typeface="Wingdings" panose="05000000000000000000" pitchFamily="2" charset="2"/>
              <a:buChar char="v"/>
            </a:pPr>
            <a:r>
              <a:rPr lang="en-US" sz="1600" dirty="0"/>
              <a:t>To improve access to workforce opportunities, including training and job opportunities. </a:t>
            </a:r>
          </a:p>
          <a:p>
            <a:pPr>
              <a:lnSpc>
                <a:spcPct val="160000"/>
              </a:lnSpc>
              <a:buFont typeface="Wingdings" panose="05000000000000000000" pitchFamily="2" charset="2"/>
              <a:buChar char="v"/>
            </a:pPr>
            <a:r>
              <a:rPr lang="en-US" sz="1600" dirty="0"/>
              <a:t>To improve access to financial services and online banking. </a:t>
            </a:r>
          </a:p>
          <a:p>
            <a:pPr>
              <a:lnSpc>
                <a:spcPct val="160000"/>
              </a:lnSpc>
              <a:buFont typeface="Wingdings" panose="05000000000000000000" pitchFamily="2" charset="2"/>
              <a:buChar char="v"/>
            </a:pPr>
            <a:r>
              <a:rPr lang="en-US" sz="1600" dirty="0"/>
              <a:t>To improve access to the internet and online marketing for micro entrepreneurs in the region. </a:t>
            </a:r>
          </a:p>
          <a:p>
            <a:pPr>
              <a:lnSpc>
                <a:spcPct val="160000"/>
              </a:lnSpc>
              <a:buFont typeface="Wingdings" panose="05000000000000000000" pitchFamily="2" charset="2"/>
              <a:buChar char="v"/>
            </a:pPr>
            <a:r>
              <a:rPr lang="en-US" sz="1600" dirty="0"/>
              <a:t>To improve financial literacy through access to the Dallas Fed’s Building Wealth and Navigate curricula, as well as partner programs. </a:t>
            </a:r>
          </a:p>
          <a:p>
            <a:pPr>
              <a:lnSpc>
                <a:spcPct val="160000"/>
              </a:lnSpc>
              <a:buFont typeface="Wingdings" panose="05000000000000000000" pitchFamily="2" charset="2"/>
              <a:buChar char="v"/>
            </a:pPr>
            <a:r>
              <a:rPr lang="en-US" sz="1600" dirty="0"/>
              <a:t>To improve access to Healthcare providers. </a:t>
            </a:r>
          </a:p>
          <a:p>
            <a:pPr marL="0" indent="0">
              <a:buNone/>
            </a:pPr>
            <a:endParaRPr lang="en-US" sz="1600" dirty="0"/>
          </a:p>
        </p:txBody>
      </p:sp>
      <p:grpSp>
        <p:nvGrpSpPr>
          <p:cNvPr id="4" name="Group 3"/>
          <p:cNvGrpSpPr/>
          <p:nvPr/>
        </p:nvGrpSpPr>
        <p:grpSpPr>
          <a:xfrm>
            <a:off x="6477000" y="2743200"/>
            <a:ext cx="2667000" cy="3627787"/>
            <a:chOff x="158086" y="2615351"/>
            <a:chExt cx="2889914" cy="3627787"/>
          </a:xfrm>
        </p:grpSpPr>
        <p:pic>
          <p:nvPicPr>
            <p:cNvPr id="5" name="Picture 2" descr="U:\COMAFFAIRS\Colonias Study\COLONIAS STUDY\BartonCOLONIAS STUDY2\Barton Review, Intern Computer Files\Additional Colonia Photos\FINAL REPORT IMAGES\PSJA\300 dpi\stc grad-1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085"/>
            <a:stretch/>
          </p:blipFill>
          <p:spPr bwMode="auto">
            <a:xfrm>
              <a:off x="158086" y="2615351"/>
              <a:ext cx="2889914" cy="362778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58086" y="5966138"/>
              <a:ext cx="1854172" cy="276999"/>
            </a:xfrm>
            <a:prstGeom prst="rect">
              <a:avLst/>
            </a:prstGeom>
            <a:solidFill>
              <a:schemeClr val="bg1">
                <a:alpha val="62000"/>
              </a:schemeClr>
            </a:solidFill>
          </p:spPr>
          <p:txBody>
            <a:bodyPr wrap="square">
              <a:spAutoFit/>
            </a:bodyPr>
            <a:lstStyle/>
            <a:p>
              <a:pPr algn="r"/>
              <a:r>
                <a:rPr lang="en-US" sz="1200" dirty="0" smtClean="0">
                  <a:solidFill>
                    <a:srgbClr val="F8F8F8">
                      <a:lumMod val="10000"/>
                    </a:srgbClr>
                  </a:solidFill>
                  <a:latin typeface="Candara" panose="020E0502030303020204" pitchFamily="34" charset="0"/>
                  <a:cs typeface="Times New Roman" panose="02020603050405020304" pitchFamily="18" charset="0"/>
                </a:rPr>
                <a:t>Photo credit: PSJA ISD</a:t>
              </a:r>
              <a:endParaRPr lang="en-US" sz="1200" dirty="0">
                <a:solidFill>
                  <a:srgbClr val="F8F8F8">
                    <a:lumMod val="10000"/>
                  </a:srgbClr>
                </a:solidFill>
                <a:latin typeface="Candara" panose="020E0502030303020204" pitchFamily="34" charset="0"/>
                <a:cs typeface="Times New Roman" panose="02020603050405020304" pitchFamily="18" charset="0"/>
              </a:endParaRPr>
            </a:p>
          </p:txBody>
        </p:sp>
      </p:grpSp>
    </p:spTree>
    <p:extLst>
      <p:ext uri="{BB962C8B-B14F-4D97-AF65-F5344CB8AC3E}">
        <p14:creationId xmlns:p14="http://schemas.microsoft.com/office/powerpoint/2010/main" val="981709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98" t="77453" r="60390" b="18657"/>
          <a:stretch/>
        </p:blipFill>
        <p:spPr bwMode="auto">
          <a:xfrm>
            <a:off x="-152400" y="6491078"/>
            <a:ext cx="9501351" cy="49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1406" t="2" b="-2"/>
          <a:stretch/>
        </p:blipFill>
        <p:spPr>
          <a:xfrm>
            <a:off x="-83128" y="6384201"/>
            <a:ext cx="8113951" cy="106877"/>
          </a:xfrm>
          <a:prstGeom prst="rect">
            <a:avLst/>
          </a:prstGeom>
        </p:spPr>
      </p:pic>
      <p:pic>
        <p:nvPicPr>
          <p:cNvPr id="9"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66188" t="2" r="18290" b="-2"/>
          <a:stretch/>
        </p:blipFill>
        <p:spPr>
          <a:xfrm>
            <a:off x="7961585" y="6384202"/>
            <a:ext cx="1277417" cy="106877"/>
          </a:xfrm>
          <a:prstGeom prst="rect">
            <a:avLst/>
          </a:prstGeom>
        </p:spPr>
      </p:pic>
      <p:sp>
        <p:nvSpPr>
          <p:cNvPr id="11" name="Title 3"/>
          <p:cNvSpPr txBox="1">
            <a:spLocks/>
          </p:cNvSpPr>
          <p:nvPr/>
        </p:nvSpPr>
        <p:spPr>
          <a:xfrm>
            <a:off x="0" y="0"/>
            <a:ext cx="91440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0" kern="1200">
                <a:solidFill>
                  <a:srgbClr val="A24124"/>
                </a:solidFill>
                <a:latin typeface="Century Gothic" panose="020B0502020202020204" pitchFamily="34" charset="0"/>
                <a:ea typeface="+mj-ea"/>
                <a:cs typeface="+mj-cs"/>
              </a:defRPr>
            </a:lvl1pPr>
          </a:lstStyle>
          <a:p>
            <a:pPr algn="ctr"/>
            <a:r>
              <a:rPr lang="en-US" sz="3100" b="1" dirty="0" smtClean="0">
                <a:solidFill>
                  <a:prstClr val="white"/>
                </a:solidFill>
              </a:rPr>
              <a:t>Q &amp; A</a:t>
            </a:r>
            <a:endParaRPr lang="en-US" sz="3100" b="1" dirty="0">
              <a:solidFill>
                <a:prstClr val="white"/>
              </a:solidFill>
            </a:endParaRPr>
          </a:p>
        </p:txBody>
      </p:sp>
      <p:sp>
        <p:nvSpPr>
          <p:cNvPr id="14" name="TextBox 13"/>
          <p:cNvSpPr txBox="1"/>
          <p:nvPr/>
        </p:nvSpPr>
        <p:spPr>
          <a:xfrm>
            <a:off x="523541" y="4772529"/>
            <a:ext cx="5086956" cy="1384995"/>
          </a:xfrm>
          <a:prstGeom prst="rect">
            <a:avLst/>
          </a:prstGeom>
          <a:noFill/>
        </p:spPr>
        <p:txBody>
          <a:bodyPr wrap="square" rtlCol="0">
            <a:spAutoFit/>
          </a:bodyPr>
          <a:lstStyle/>
          <a:p>
            <a:pPr lvl="0"/>
            <a:r>
              <a:rPr lang="en-US" b="1" dirty="0">
                <a:solidFill>
                  <a:prstClr val="white"/>
                </a:solidFill>
                <a:latin typeface="Century Gothic" panose="020B0502020202020204" pitchFamily="34" charset="0"/>
              </a:rPr>
              <a:t>DO4RGV Collective Impact  Team</a:t>
            </a:r>
          </a:p>
          <a:p>
            <a:pPr lvl="0"/>
            <a:endParaRPr lang="en-US" sz="900" b="1" dirty="0">
              <a:solidFill>
                <a:prstClr val="white"/>
              </a:solidFill>
              <a:latin typeface="Century Gothic" panose="020B0502020202020204" pitchFamily="34" charset="0"/>
            </a:endParaRPr>
          </a:p>
          <a:p>
            <a:pPr lvl="0"/>
            <a:r>
              <a:rPr lang="en-US" sz="1600" b="1" dirty="0">
                <a:solidFill>
                  <a:prstClr val="white"/>
                </a:solidFill>
                <a:latin typeface="Century Gothic" panose="020B0502020202020204" pitchFamily="34" charset="0"/>
              </a:rPr>
              <a:t>Maria Vasquez, ACT</a:t>
            </a:r>
          </a:p>
          <a:p>
            <a:pPr lvl="0"/>
            <a:endParaRPr lang="en-US" sz="900" b="1" dirty="0">
              <a:solidFill>
                <a:prstClr val="white"/>
              </a:solidFill>
              <a:latin typeface="Century Gothic" panose="020B0502020202020204" pitchFamily="34" charset="0"/>
            </a:endParaRPr>
          </a:p>
          <a:p>
            <a:pPr lvl="0"/>
            <a:r>
              <a:rPr lang="en-US" sz="1600" b="1" dirty="0" err="1">
                <a:solidFill>
                  <a:prstClr val="white"/>
                </a:solidFill>
                <a:latin typeface="Century Gothic" panose="020B0502020202020204" pitchFamily="34" charset="0"/>
              </a:rPr>
              <a:t>Jordana</a:t>
            </a:r>
            <a:r>
              <a:rPr lang="en-US" sz="1600" b="1" dirty="0">
                <a:solidFill>
                  <a:prstClr val="white"/>
                </a:solidFill>
                <a:latin typeface="Century Gothic" panose="020B0502020202020204" pitchFamily="34" charset="0"/>
              </a:rPr>
              <a:t> Barton</a:t>
            </a:r>
            <a:endParaRPr lang="en-US" sz="1600" dirty="0">
              <a:solidFill>
                <a:prstClr val="white"/>
              </a:solidFill>
              <a:latin typeface="Century Gothic" panose="020B0502020202020204" pitchFamily="34" charset="0"/>
            </a:endParaRPr>
          </a:p>
          <a:p>
            <a:pPr lvl="0"/>
            <a:r>
              <a:rPr lang="en-US" sz="1600" b="1" dirty="0">
                <a:solidFill>
                  <a:prstClr val="white"/>
                </a:solidFill>
                <a:latin typeface="Century Gothic" panose="020B0502020202020204" pitchFamily="34" charset="0"/>
              </a:rPr>
              <a:t>Federal Reserve Bank of Dallas</a:t>
            </a:r>
            <a:endParaRPr lang="en-US" sz="1600" b="1" dirty="0">
              <a:solidFill>
                <a:prstClr val="white"/>
              </a:solidFill>
              <a:latin typeface="Century Gothic" panose="020B0502020202020204" pitchFamily="34" charset="0"/>
            </a:endParaRPr>
          </a:p>
        </p:txBody>
      </p:sp>
      <p:sp>
        <p:nvSpPr>
          <p:cNvPr id="7" name="Rectangle 6"/>
          <p:cNvSpPr/>
          <p:nvPr/>
        </p:nvSpPr>
        <p:spPr>
          <a:xfrm>
            <a:off x="5029200" y="4755112"/>
            <a:ext cx="3820513" cy="1200329"/>
          </a:xfrm>
          <a:prstGeom prst="rect">
            <a:avLst/>
          </a:prstGeom>
        </p:spPr>
        <p:txBody>
          <a:bodyPr wrap="square">
            <a:spAutoFit/>
          </a:bodyPr>
          <a:lstStyle/>
          <a:p>
            <a:pPr algn="r"/>
            <a:r>
              <a:rPr lang="en-US" b="1" dirty="0" err="1">
                <a:solidFill>
                  <a:schemeClr val="bg1"/>
                </a:solidFill>
                <a:latin typeface="Century Gothic" panose="020B0502020202020204" pitchFamily="34" charset="0"/>
                <a:cs typeface="Times New Roman" panose="02020603050405020304" pitchFamily="18" charset="0"/>
              </a:rPr>
              <a:t>re+vitalize</a:t>
            </a:r>
            <a:r>
              <a:rPr lang="en-US" b="1" dirty="0">
                <a:solidFill>
                  <a:schemeClr val="bg1"/>
                </a:solidFill>
                <a:latin typeface="Century Gothic" panose="020B0502020202020204" pitchFamily="34" charset="0"/>
                <a:cs typeface="Times New Roman" panose="02020603050405020304" pitchFamily="18" charset="0"/>
              </a:rPr>
              <a:t> Place-Based</a:t>
            </a:r>
          </a:p>
          <a:p>
            <a:pPr algn="r"/>
            <a:r>
              <a:rPr lang="en-US" b="1" dirty="0">
                <a:solidFill>
                  <a:schemeClr val="bg1"/>
                </a:solidFill>
                <a:latin typeface="Century Gothic" panose="020B0502020202020204" pitchFamily="34" charset="0"/>
                <a:cs typeface="Times New Roman" panose="02020603050405020304" pitchFamily="18" charset="0"/>
              </a:rPr>
              <a:t> Initiative  Symposium </a:t>
            </a:r>
            <a:r>
              <a:rPr lang="en-US" dirty="0">
                <a:solidFill>
                  <a:schemeClr val="bg1"/>
                </a:solidFill>
                <a:latin typeface="Century Gothic" panose="020B0502020202020204" pitchFamily="34" charset="0"/>
                <a:cs typeface="Times New Roman" panose="02020603050405020304" pitchFamily="18" charset="0"/>
              </a:rPr>
              <a:t/>
            </a:r>
            <a:br>
              <a:rPr lang="en-US" dirty="0">
                <a:solidFill>
                  <a:schemeClr val="bg1"/>
                </a:solidFill>
                <a:latin typeface="Century Gothic" panose="020B0502020202020204" pitchFamily="34" charset="0"/>
                <a:cs typeface="Times New Roman" panose="02020603050405020304" pitchFamily="18" charset="0"/>
              </a:rPr>
            </a:br>
            <a:r>
              <a:rPr lang="en-US" dirty="0">
                <a:solidFill>
                  <a:schemeClr val="bg1"/>
                </a:solidFill>
                <a:latin typeface="Century Gothic" panose="020B0502020202020204" pitchFamily="34" charset="0"/>
                <a:cs typeface="Times New Roman" panose="02020603050405020304" pitchFamily="18" charset="0"/>
              </a:rPr>
              <a:t>November 17, 2015</a:t>
            </a:r>
          </a:p>
          <a:p>
            <a:pPr algn="r"/>
            <a:r>
              <a:rPr lang="en-US" dirty="0">
                <a:solidFill>
                  <a:schemeClr val="bg1"/>
                </a:solidFill>
                <a:latin typeface="Century Gothic" panose="020B0502020202020204" pitchFamily="34" charset="0"/>
                <a:cs typeface="Times New Roman" panose="02020603050405020304" pitchFamily="18" charset="0"/>
              </a:rPr>
              <a:t>Dallas, TX</a:t>
            </a:r>
            <a:endParaRPr lang="en-US" dirty="0">
              <a:solidFill>
                <a:schemeClr val="bg1"/>
              </a:solidFill>
            </a:endParaRPr>
          </a:p>
        </p:txBody>
      </p:sp>
      <p:pic>
        <p:nvPicPr>
          <p:cNvPr id="12" name="Picture 3" descr="C:\Users\K1PXC03\Pictures\Website Home Page\Starr Together we can chan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46" t="38058" b="12625"/>
          <a:stretch/>
        </p:blipFill>
        <p:spPr bwMode="auto">
          <a:xfrm>
            <a:off x="551844" y="1066800"/>
            <a:ext cx="809286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78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Z:\Colonias Video\Report Video\Misc\LasColoniasCoverHighRe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318"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6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What is a Colonia?</a:t>
            </a:r>
            <a:endParaRPr lang="en-US" b="1" dirty="0"/>
          </a:p>
        </p:txBody>
      </p:sp>
      <p:pic>
        <p:nvPicPr>
          <p:cNvPr id="6" name="Content Placeholder 15"/>
          <p:cNvPicPr>
            <a:picLocks noChangeAspect="1"/>
          </p:cNvPicPr>
          <p:nvPr/>
        </p:nvPicPr>
        <p:blipFill rotWithShape="1">
          <a:blip r:embed="rId3">
            <a:extLst>
              <a:ext uri="{28A0092B-C50C-407E-A947-70E740481C1C}">
                <a14:useLocalDpi xmlns:a14="http://schemas.microsoft.com/office/drawing/2010/main" val="0"/>
              </a:ext>
            </a:extLst>
          </a:blip>
          <a:srcRect l="6381" t="14003" r="3753" b="8672"/>
          <a:stretch/>
        </p:blipFill>
        <p:spPr>
          <a:xfrm>
            <a:off x="320635" y="1638794"/>
            <a:ext cx="5581402" cy="3194463"/>
          </a:xfrm>
          <a:prstGeom prst="rect">
            <a:avLst/>
          </a:prstGeom>
          <a:ln>
            <a:noFill/>
          </a:ln>
          <a:effectLst/>
        </p:spPr>
      </p:pic>
      <p:sp>
        <p:nvSpPr>
          <p:cNvPr id="7" name="Rectangle 6"/>
          <p:cNvSpPr/>
          <p:nvPr/>
        </p:nvSpPr>
        <p:spPr>
          <a:xfrm>
            <a:off x="5902037" y="2163936"/>
            <a:ext cx="3241963" cy="2144177"/>
          </a:xfrm>
          <a:prstGeom prst="rect">
            <a:avLst/>
          </a:prstGeom>
        </p:spPr>
        <p:txBody>
          <a:bodyPr wrap="square">
            <a:spAutoFit/>
          </a:bodyPr>
          <a:lstStyle/>
          <a:p>
            <a:pPr algn="ctr">
              <a:lnSpc>
                <a:spcPts val="3200"/>
              </a:lnSpc>
            </a:pPr>
            <a:r>
              <a:rPr lang="en-US" sz="2800" dirty="0" smtClean="0">
                <a:solidFill>
                  <a:prstClr val="black"/>
                </a:solidFill>
                <a:latin typeface="Century Gothic" panose="020B0502020202020204" pitchFamily="34" charset="0"/>
              </a:rPr>
              <a:t>In Spanish, the </a:t>
            </a:r>
            <a:r>
              <a:rPr lang="en-US" sz="2800" dirty="0">
                <a:solidFill>
                  <a:prstClr val="black"/>
                </a:solidFill>
                <a:latin typeface="Century Gothic" panose="020B0502020202020204" pitchFamily="34" charset="0"/>
              </a:rPr>
              <a:t>term "</a:t>
            </a:r>
            <a:r>
              <a:rPr lang="en-US" sz="2800" dirty="0" smtClean="0">
                <a:solidFill>
                  <a:prstClr val="black"/>
                </a:solidFill>
                <a:latin typeface="Century Gothic" panose="020B0502020202020204" pitchFamily="34" charset="0"/>
              </a:rPr>
              <a:t>colonia" means </a:t>
            </a:r>
            <a:r>
              <a:rPr lang="en-US" sz="2800" dirty="0">
                <a:solidFill>
                  <a:prstClr val="black"/>
                </a:solidFill>
                <a:latin typeface="Century Gothic" panose="020B0502020202020204" pitchFamily="34" charset="0"/>
              </a:rPr>
              <a:t>a </a:t>
            </a:r>
            <a:endParaRPr lang="en-US" sz="2800" dirty="0" smtClean="0">
              <a:solidFill>
                <a:prstClr val="black"/>
              </a:solidFill>
              <a:latin typeface="Century Gothic" panose="020B0502020202020204" pitchFamily="34" charset="0"/>
            </a:endParaRPr>
          </a:p>
          <a:p>
            <a:pPr algn="ctr">
              <a:lnSpc>
                <a:spcPts val="3200"/>
              </a:lnSpc>
            </a:pPr>
            <a:r>
              <a:rPr lang="en-US" sz="2800" b="1" dirty="0" smtClean="0">
                <a:solidFill>
                  <a:prstClr val="black"/>
                </a:solidFill>
                <a:latin typeface="Century Gothic" panose="020B0502020202020204" pitchFamily="34" charset="0"/>
              </a:rPr>
              <a:t>community </a:t>
            </a:r>
            <a:r>
              <a:rPr lang="en-US" sz="2800" dirty="0" smtClean="0">
                <a:solidFill>
                  <a:prstClr val="black"/>
                </a:solidFill>
                <a:latin typeface="Century Gothic" panose="020B0502020202020204" pitchFamily="34" charset="0"/>
              </a:rPr>
              <a:t>or </a:t>
            </a:r>
            <a:r>
              <a:rPr lang="en-US" sz="2800" b="1" dirty="0" smtClean="0">
                <a:solidFill>
                  <a:prstClr val="black"/>
                </a:solidFill>
                <a:latin typeface="Century Gothic" panose="020B0502020202020204" pitchFamily="34" charset="0"/>
              </a:rPr>
              <a:t>neighborhood</a:t>
            </a:r>
            <a:r>
              <a:rPr lang="en-US" sz="2800" dirty="0" smtClean="0">
                <a:solidFill>
                  <a:prstClr val="black"/>
                </a:solidFill>
                <a:latin typeface="Century Gothic" panose="020B0502020202020204" pitchFamily="34" charset="0"/>
              </a:rPr>
              <a:t>. </a:t>
            </a:r>
          </a:p>
        </p:txBody>
      </p:sp>
      <p:sp>
        <p:nvSpPr>
          <p:cNvPr id="8" name="Rectangle 7"/>
          <p:cNvSpPr/>
          <p:nvPr/>
        </p:nvSpPr>
        <p:spPr>
          <a:xfrm>
            <a:off x="228600" y="5029200"/>
            <a:ext cx="8915400" cy="1384995"/>
          </a:xfrm>
          <a:prstGeom prst="rect">
            <a:avLst/>
          </a:prstGeom>
        </p:spPr>
        <p:txBody>
          <a:bodyPr wrap="square">
            <a:spAutoFit/>
          </a:bodyPr>
          <a:lstStyle/>
          <a:p>
            <a:r>
              <a:rPr lang="en-US" sz="2100" dirty="0" smtClean="0">
                <a:solidFill>
                  <a:prstClr val="black"/>
                </a:solidFill>
                <a:latin typeface="Century Gothic" panose="020B0502020202020204" pitchFamily="34" charset="0"/>
              </a:rPr>
              <a:t>The Texas Office of the Secretary of State defines a colonia as a residential area along the Texas-Mexico border that may lack necessities such as potable water, sewer systems, electricity, paved roads and safe housing. </a:t>
            </a:r>
          </a:p>
        </p:txBody>
      </p:sp>
    </p:spTree>
    <p:extLst>
      <p:ext uri="{BB962C8B-B14F-4D97-AF65-F5344CB8AC3E}">
        <p14:creationId xmlns:p14="http://schemas.microsoft.com/office/powerpoint/2010/main" val="66442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Counties with Colonias in Texas</a:t>
            </a:r>
            <a:endParaRPr lang="en-US" b="1" dirty="0"/>
          </a:p>
        </p:txBody>
      </p:sp>
      <p:pic>
        <p:nvPicPr>
          <p:cNvPr id="1026" name="Picture 2" descr="Z:\Colonias Video\Report Video\1 Background\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49375"/>
            <a:ext cx="4975937" cy="49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6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839200" cy="1143000"/>
          </a:xfrm>
        </p:spPr>
        <p:txBody>
          <a:bodyPr>
            <a:normAutofit fontScale="90000"/>
          </a:bodyPr>
          <a:lstStyle/>
          <a:p>
            <a:r>
              <a:rPr lang="en-US" sz="4000" b="1" dirty="0" smtClean="0"/>
              <a:t>Poverty &amp; Near-Poverty Rates</a:t>
            </a:r>
            <a:r>
              <a:rPr lang="en-US" dirty="0" smtClean="0"/>
              <a:t/>
            </a:r>
            <a:br>
              <a:rPr lang="en-US" dirty="0" smtClean="0"/>
            </a:br>
            <a:r>
              <a:rPr lang="en-US" sz="3100" dirty="0" smtClean="0"/>
              <a:t>Colonias vs. County Populations </a:t>
            </a:r>
            <a:endParaRPr lang="en-US" sz="31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91"/>
          <a:stretch/>
        </p:blipFill>
        <p:spPr bwMode="auto">
          <a:xfrm>
            <a:off x="914400" y="1447800"/>
            <a:ext cx="7245428" cy="46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3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839200" cy="1143000"/>
          </a:xfrm>
        </p:spPr>
        <p:txBody>
          <a:bodyPr>
            <a:normAutofit fontScale="90000"/>
          </a:bodyPr>
          <a:lstStyle/>
          <a:p>
            <a:r>
              <a:rPr lang="en-US" sz="4000" b="1" dirty="0" smtClean="0"/>
              <a:t>Educational Attainment</a:t>
            </a:r>
            <a:r>
              <a:rPr lang="en-US" dirty="0" smtClean="0"/>
              <a:t/>
            </a:r>
            <a:br>
              <a:rPr lang="en-US" dirty="0" smtClean="0"/>
            </a:br>
            <a:r>
              <a:rPr lang="en-US" sz="3100" dirty="0" smtClean="0"/>
              <a:t>Population 25 Years and Older</a:t>
            </a:r>
            <a:endParaRPr lang="en-US" sz="3100" b="1" dirty="0"/>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121"/>
          <a:stretch/>
        </p:blipFill>
        <p:spPr bwMode="auto">
          <a:xfrm>
            <a:off x="838200" y="1587323"/>
            <a:ext cx="755533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ChangeAspect="1" noChangeArrowheads="1"/>
          </p:cNvPicPr>
          <p:nvPr/>
        </p:nvPicPr>
        <p:blipFill rotWithShape="1">
          <a:blip r:embed="rId4">
            <a:extLst>
              <a:ext uri="{28A0092B-C50C-407E-A947-70E740481C1C}">
                <a14:useLocalDpi xmlns:a14="http://schemas.microsoft.com/office/drawing/2010/main" val="0"/>
              </a:ext>
            </a:extLst>
          </a:blip>
          <a:srcRect l="1145" t="11765" r="92323" b="84432"/>
          <a:stretch/>
        </p:blipFill>
        <p:spPr bwMode="auto">
          <a:xfrm>
            <a:off x="810336" y="1371600"/>
            <a:ext cx="512928" cy="20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66800" y="5930723"/>
            <a:ext cx="7467600" cy="415498"/>
          </a:xfrm>
          <a:prstGeom prst="rect">
            <a:avLst/>
          </a:prstGeom>
        </p:spPr>
        <p:txBody>
          <a:bodyPr wrap="square">
            <a:spAutoFit/>
          </a:bodyPr>
          <a:lstStyle/>
          <a:p>
            <a:r>
              <a:rPr lang="en-US" sz="1050" dirty="0" smtClean="0">
                <a:solidFill>
                  <a:prstClr val="black"/>
                </a:solidFill>
                <a:cs typeface="Times New Roman" panose="02020603050405020304" pitchFamily="18" charset="0"/>
              </a:rPr>
              <a:t>SOURCE: U.S. Census Bureau, 2011 American Community Survey 5-Year Estimates</a:t>
            </a:r>
          </a:p>
          <a:p>
            <a:r>
              <a:rPr lang="en-US" sz="1050" dirty="0" smtClean="0">
                <a:solidFill>
                  <a:prstClr val="black"/>
                </a:solidFill>
                <a:cs typeface="Times New Roman" panose="02020603050405020304" pitchFamily="18" charset="0"/>
              </a:rPr>
              <a:t>NOTE: HS diploma includes equivalency</a:t>
            </a:r>
            <a:endParaRPr lang="en-US" sz="105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995176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839200" cy="1143000"/>
          </a:xfrm>
        </p:spPr>
        <p:txBody>
          <a:bodyPr>
            <a:normAutofit fontScale="90000"/>
          </a:bodyPr>
          <a:lstStyle/>
          <a:p>
            <a:r>
              <a:rPr lang="en-US" sz="4000" b="1" dirty="0" smtClean="0"/>
              <a:t>Employment Status</a:t>
            </a:r>
            <a:r>
              <a:rPr lang="en-US" dirty="0" smtClean="0"/>
              <a:t/>
            </a:r>
            <a:br>
              <a:rPr lang="en-US" dirty="0" smtClean="0"/>
            </a:br>
            <a:r>
              <a:rPr lang="en-US" sz="3100" dirty="0" smtClean="0"/>
              <a:t>Population 16 Years and Older</a:t>
            </a:r>
            <a:endParaRPr lang="en-US" sz="3100" b="1" dirty="0"/>
          </a:p>
        </p:txBody>
      </p:sp>
      <p:pic>
        <p:nvPicPr>
          <p:cNvPr id="6"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rcRect l="1145" t="11765" r="92323" b="84432"/>
          <a:stretch/>
        </p:blipFill>
        <p:spPr bwMode="auto">
          <a:xfrm>
            <a:off x="810336" y="1460312"/>
            <a:ext cx="512928" cy="20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4014" r="1313" b="7585"/>
          <a:stretch/>
        </p:blipFill>
        <p:spPr bwMode="auto">
          <a:xfrm>
            <a:off x="830808" y="1638855"/>
            <a:ext cx="7453383" cy="427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19200" y="6027494"/>
            <a:ext cx="3648756" cy="261610"/>
          </a:xfrm>
          <a:prstGeom prst="rect">
            <a:avLst/>
          </a:prstGeom>
          <a:noFill/>
        </p:spPr>
        <p:txBody>
          <a:bodyPr wrap="none" rtlCol="0">
            <a:spAutoFit/>
          </a:bodyPr>
          <a:lstStyle/>
          <a:p>
            <a:r>
              <a:rPr lang="en-US" sz="1100" dirty="0" smtClean="0">
                <a:solidFill>
                  <a:prstClr val="black"/>
                </a:solidFill>
                <a:cs typeface="Times New Roman" panose="02020603050405020304" pitchFamily="18" charset="0"/>
              </a:rPr>
              <a:t>Source: Census Bureau’s 2011 American Community Survey</a:t>
            </a:r>
            <a:endParaRPr lang="en-US" sz="11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62998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76200"/>
            <a:ext cx="8839201" cy="1143000"/>
          </a:xfrm>
        </p:spPr>
        <p:txBody>
          <a:bodyPr>
            <a:normAutofit/>
          </a:bodyPr>
          <a:lstStyle/>
          <a:p>
            <a:r>
              <a:rPr lang="en-US" b="1" dirty="0" smtClean="0"/>
              <a:t>The Informal Economy: </a:t>
            </a:r>
            <a:r>
              <a:rPr lang="en-US" b="1" dirty="0" err="1" smtClean="0"/>
              <a:t>Pulgas</a:t>
            </a:r>
            <a:endParaRPr lang="en-US" b="1" dirty="0"/>
          </a:p>
        </p:txBody>
      </p:sp>
      <p:sp>
        <p:nvSpPr>
          <p:cNvPr id="16" name="Rectangle 15"/>
          <p:cNvSpPr/>
          <p:nvPr/>
        </p:nvSpPr>
        <p:spPr>
          <a:xfrm>
            <a:off x="5421022" y="6538820"/>
            <a:ext cx="3722978" cy="338554"/>
          </a:xfrm>
          <a:prstGeom prst="rect">
            <a:avLst/>
          </a:prstGeom>
        </p:spPr>
        <p:txBody>
          <a:bodyPr wrap="square">
            <a:spAutoFit/>
          </a:bodyPr>
          <a:lstStyle/>
          <a:p>
            <a:pPr algn="ctr"/>
            <a:r>
              <a:rPr lang="en-US" sz="1600" dirty="0" smtClean="0">
                <a:solidFill>
                  <a:prstClr val="black"/>
                </a:solidFill>
                <a:latin typeface="Century Gothic" panose="020B0502020202020204" pitchFamily="34" charset="0"/>
                <a:cs typeface="Times New Roman" panose="02020603050405020304" pitchFamily="18" charset="0"/>
              </a:rPr>
              <a:t>Photo credits: </a:t>
            </a:r>
            <a:r>
              <a:rPr lang="en-US" sz="1600" dirty="0" err="1" smtClean="0">
                <a:solidFill>
                  <a:prstClr val="black"/>
                </a:solidFill>
                <a:latin typeface="Century Gothic" panose="020B0502020202020204" pitchFamily="34" charset="0"/>
                <a:cs typeface="Times New Roman" panose="02020603050405020304" pitchFamily="18" charset="0"/>
              </a:rPr>
              <a:t>Accion</a:t>
            </a:r>
            <a:r>
              <a:rPr lang="en-US" sz="1600" dirty="0">
                <a:solidFill>
                  <a:prstClr val="black"/>
                </a:solidFill>
                <a:latin typeface="Century Gothic" panose="020B0502020202020204" pitchFamily="34" charset="0"/>
                <a:cs typeface="Times New Roman" panose="02020603050405020304" pitchFamily="18" charset="0"/>
              </a:rPr>
              <a:t> </a:t>
            </a:r>
            <a:r>
              <a:rPr lang="en-US" sz="1600" dirty="0" smtClean="0">
                <a:solidFill>
                  <a:prstClr val="black"/>
                </a:solidFill>
                <a:latin typeface="Century Gothic" panose="020B0502020202020204" pitchFamily="34" charset="0"/>
                <a:cs typeface="Times New Roman" panose="02020603050405020304" pitchFamily="18" charset="0"/>
              </a:rPr>
              <a:t>Texas, Inc.</a:t>
            </a:r>
            <a:endParaRPr lang="en-US" sz="1600" dirty="0">
              <a:solidFill>
                <a:prstClr val="black"/>
              </a:solidFill>
              <a:latin typeface="Century Gothic" panose="020B0502020202020204" pitchFamily="34" charset="0"/>
              <a:cs typeface="Times New Roman" panose="02020603050405020304" pitchFamily="18" charset="0"/>
            </a:endParaRPr>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51" r="15705"/>
          <a:stretch/>
        </p:blipFill>
        <p:spPr bwMode="auto">
          <a:xfrm>
            <a:off x="228600" y="1499076"/>
            <a:ext cx="4010167" cy="474363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891" b="6261"/>
          <a:stretch/>
        </p:blipFill>
        <p:spPr bwMode="auto">
          <a:xfrm>
            <a:off x="4419600" y="4094328"/>
            <a:ext cx="4495800" cy="2148384"/>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1155" b="6172"/>
          <a:stretch/>
        </p:blipFill>
        <p:spPr bwMode="auto">
          <a:xfrm>
            <a:off x="4419600" y="1499076"/>
            <a:ext cx="4495800" cy="2392711"/>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65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4169</TotalTime>
  <Words>1532</Words>
  <Application>Microsoft Office PowerPoint</Application>
  <PresentationFormat>On-screen Show (4:3)</PresentationFormat>
  <Paragraphs>227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Office Theme</vt:lpstr>
      <vt:lpstr>PowerPoint Presentation</vt:lpstr>
      <vt:lpstr>Disclaimer</vt:lpstr>
      <vt:lpstr>PowerPoint Presentation</vt:lpstr>
      <vt:lpstr>What is a Colonia?</vt:lpstr>
      <vt:lpstr>Counties with Colonias in Texas</vt:lpstr>
      <vt:lpstr>Poverty &amp; Near-Poverty Rates Colonias vs. County Populations </vt:lpstr>
      <vt:lpstr>Educational Attainment Population 25 Years and Older</vt:lpstr>
      <vt:lpstr>Employment Status Population 16 Years and Older</vt:lpstr>
      <vt:lpstr>The Informal Economy: Pulgas</vt:lpstr>
      <vt:lpstr>Colonia Resident Entrepreneurship</vt:lpstr>
      <vt:lpstr>ARISE’S PTA Comunitario, Hidalgo Co.</vt:lpstr>
      <vt:lpstr>Digital Divide on the Border</vt:lpstr>
      <vt:lpstr>Digital equity  must be central to community economic development</vt:lpstr>
      <vt:lpstr>Why are computer and Internet use important?</vt:lpstr>
      <vt:lpstr>PowerPoint Presentation</vt:lpstr>
      <vt:lpstr> </vt:lpstr>
      <vt:lpstr>Digital Divide in the U.S.</vt:lpstr>
      <vt:lpstr> </vt:lpstr>
      <vt:lpstr> </vt:lpstr>
      <vt:lpstr>How does Internet access impact the economy?</vt:lpstr>
      <vt:lpstr> The Headlines: Worsening Wealth Inequality </vt:lpstr>
      <vt:lpstr>Rise in Inequality</vt:lpstr>
      <vt:lpstr>Unbanked &amp; Underbanked Six Texas Border Counties: Cameron, Hidalgo, Starr, Webb, Maverick, El Paso</vt:lpstr>
      <vt:lpstr>DO4RGV</vt:lpstr>
      <vt:lpstr>How we are going to do it?</vt:lpstr>
      <vt:lpstr>Project Scope </vt:lpstr>
      <vt:lpstr>Project Objectives</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Hubbert, Molly</dc:creator>
  <cp:lastModifiedBy>Barton, Jordana</cp:lastModifiedBy>
  <cp:revision>188</cp:revision>
  <cp:lastPrinted>2015-11-17T01:23:27Z</cp:lastPrinted>
  <dcterms:created xsi:type="dcterms:W3CDTF">2015-01-26T19:46:30Z</dcterms:created>
  <dcterms:modified xsi:type="dcterms:W3CDTF">2015-11-17T01:28:39Z</dcterms:modified>
</cp:coreProperties>
</file>